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76" r:id="rId5"/>
    <p:sldId id="277" r:id="rId6"/>
    <p:sldId id="278" r:id="rId7"/>
    <p:sldId id="279" r:id="rId8"/>
    <p:sldId id="280" r:id="rId9"/>
    <p:sldId id="281" r:id="rId10"/>
    <p:sldId id="282" r:id="rId11"/>
    <p:sldId id="283" r:id="rId12"/>
    <p:sldId id="284" r:id="rId13"/>
    <p:sldId id="285" r:id="rId14"/>
  </p:sldIdLst>
  <p:sldSz cx="9906000" cy="6858000" type="A4"/>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5F54"/>
    <a:srgbClr val="7C6760"/>
    <a:srgbClr val="D4D0C7"/>
    <a:srgbClr val="A67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9295591-5B00-47B7-B4BB-F806F9F518C3}" type="datetimeFigureOut">
              <a:rPr lang="it-IT" smtClean="0"/>
              <a:t>03/10/2014</a:t>
            </a:fld>
            <a:endParaRPr lang="it-IT"/>
          </a:p>
        </p:txBody>
      </p:sp>
      <p:sp>
        <p:nvSpPr>
          <p:cNvPr id="4" name="Segnaposto immagin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A558367-8B7A-43BA-960C-7882FD9849BE}" type="slidenum">
              <a:rPr lang="it-IT" smtClean="0"/>
              <a:t>‹N›</a:t>
            </a:fld>
            <a:endParaRPr lang="it-IT"/>
          </a:p>
        </p:txBody>
      </p:sp>
    </p:spTree>
    <p:extLst>
      <p:ext uri="{BB962C8B-B14F-4D97-AF65-F5344CB8AC3E}">
        <p14:creationId xmlns:p14="http://schemas.microsoft.com/office/powerpoint/2010/main" val="350191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1</a:t>
            </a:fld>
            <a:endParaRPr lang="it-IT"/>
          </a:p>
        </p:txBody>
      </p:sp>
    </p:spTree>
    <p:extLst>
      <p:ext uri="{BB962C8B-B14F-4D97-AF65-F5344CB8AC3E}">
        <p14:creationId xmlns:p14="http://schemas.microsoft.com/office/powerpoint/2010/main" val="144157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10</a:t>
            </a:fld>
            <a:endParaRPr lang="it-IT"/>
          </a:p>
        </p:txBody>
      </p:sp>
    </p:spTree>
    <p:extLst>
      <p:ext uri="{BB962C8B-B14F-4D97-AF65-F5344CB8AC3E}">
        <p14:creationId xmlns:p14="http://schemas.microsoft.com/office/powerpoint/2010/main" val="28566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11</a:t>
            </a:fld>
            <a:endParaRPr lang="it-IT"/>
          </a:p>
        </p:txBody>
      </p:sp>
    </p:spTree>
    <p:extLst>
      <p:ext uri="{BB962C8B-B14F-4D97-AF65-F5344CB8AC3E}">
        <p14:creationId xmlns:p14="http://schemas.microsoft.com/office/powerpoint/2010/main" val="84563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12</a:t>
            </a:fld>
            <a:endParaRPr lang="it-IT"/>
          </a:p>
        </p:txBody>
      </p:sp>
    </p:spTree>
    <p:extLst>
      <p:ext uri="{BB962C8B-B14F-4D97-AF65-F5344CB8AC3E}">
        <p14:creationId xmlns:p14="http://schemas.microsoft.com/office/powerpoint/2010/main" val="245859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13</a:t>
            </a:fld>
            <a:endParaRPr lang="it-IT"/>
          </a:p>
        </p:txBody>
      </p:sp>
    </p:spTree>
    <p:extLst>
      <p:ext uri="{BB962C8B-B14F-4D97-AF65-F5344CB8AC3E}">
        <p14:creationId xmlns:p14="http://schemas.microsoft.com/office/powerpoint/2010/main" val="9460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2</a:t>
            </a:fld>
            <a:endParaRPr lang="it-IT"/>
          </a:p>
        </p:txBody>
      </p:sp>
    </p:spTree>
    <p:extLst>
      <p:ext uri="{BB962C8B-B14F-4D97-AF65-F5344CB8AC3E}">
        <p14:creationId xmlns:p14="http://schemas.microsoft.com/office/powerpoint/2010/main" val="199892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3</a:t>
            </a:fld>
            <a:endParaRPr lang="it-IT"/>
          </a:p>
        </p:txBody>
      </p:sp>
    </p:spTree>
    <p:extLst>
      <p:ext uri="{BB962C8B-B14F-4D97-AF65-F5344CB8AC3E}">
        <p14:creationId xmlns:p14="http://schemas.microsoft.com/office/powerpoint/2010/main" val="286631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4</a:t>
            </a:fld>
            <a:endParaRPr lang="it-IT"/>
          </a:p>
        </p:txBody>
      </p:sp>
    </p:spTree>
    <p:extLst>
      <p:ext uri="{BB962C8B-B14F-4D97-AF65-F5344CB8AC3E}">
        <p14:creationId xmlns:p14="http://schemas.microsoft.com/office/powerpoint/2010/main" val="388369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5</a:t>
            </a:fld>
            <a:endParaRPr lang="it-IT"/>
          </a:p>
        </p:txBody>
      </p:sp>
    </p:spTree>
    <p:extLst>
      <p:ext uri="{BB962C8B-B14F-4D97-AF65-F5344CB8AC3E}">
        <p14:creationId xmlns:p14="http://schemas.microsoft.com/office/powerpoint/2010/main" val="86555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6</a:t>
            </a:fld>
            <a:endParaRPr lang="it-IT"/>
          </a:p>
        </p:txBody>
      </p:sp>
    </p:spTree>
    <p:extLst>
      <p:ext uri="{BB962C8B-B14F-4D97-AF65-F5344CB8AC3E}">
        <p14:creationId xmlns:p14="http://schemas.microsoft.com/office/powerpoint/2010/main" val="384948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7</a:t>
            </a:fld>
            <a:endParaRPr lang="it-IT"/>
          </a:p>
        </p:txBody>
      </p:sp>
    </p:spTree>
    <p:extLst>
      <p:ext uri="{BB962C8B-B14F-4D97-AF65-F5344CB8AC3E}">
        <p14:creationId xmlns:p14="http://schemas.microsoft.com/office/powerpoint/2010/main" val="95159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8</a:t>
            </a:fld>
            <a:endParaRPr lang="it-IT"/>
          </a:p>
        </p:txBody>
      </p:sp>
    </p:spTree>
    <p:extLst>
      <p:ext uri="{BB962C8B-B14F-4D97-AF65-F5344CB8AC3E}">
        <p14:creationId xmlns:p14="http://schemas.microsoft.com/office/powerpoint/2010/main" val="405712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558367-8B7A-43BA-960C-7882FD9849BE}" type="slidenum">
              <a:rPr lang="it-IT" smtClean="0"/>
              <a:t>9</a:t>
            </a:fld>
            <a:endParaRPr lang="it-IT"/>
          </a:p>
        </p:txBody>
      </p:sp>
    </p:spTree>
    <p:extLst>
      <p:ext uri="{BB962C8B-B14F-4D97-AF65-F5344CB8AC3E}">
        <p14:creationId xmlns:p14="http://schemas.microsoft.com/office/powerpoint/2010/main" val="252846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E014DB7-D922-4B18-B87C-F317C360D76A}" type="datetimeFigureOut">
              <a:rPr lang="it-IT" smtClean="0"/>
              <a:t>03/10/2014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427880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E014DB7-D922-4B18-B87C-F317C360D76A}" type="datetimeFigureOut">
              <a:rPr lang="it-IT" smtClean="0"/>
              <a:t>03/10/2014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132948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E014DB7-D922-4B18-B87C-F317C360D76A}" type="datetimeFigureOut">
              <a:rPr lang="it-IT" smtClean="0"/>
              <a:t>03/10/2014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65963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E014DB7-D922-4B18-B87C-F317C360D76A}" type="datetimeFigureOut">
              <a:rPr lang="it-IT" smtClean="0"/>
              <a:t>03/10/2014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350010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E014DB7-D922-4B18-B87C-F317C360D76A}" type="datetimeFigureOut">
              <a:rPr lang="it-IT" smtClean="0"/>
              <a:t>03/10/2014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297399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E014DB7-D922-4B18-B87C-F317C360D76A}" type="datetimeFigureOut">
              <a:rPr lang="it-IT" smtClean="0"/>
              <a:t>03/10/2014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214647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E014DB7-D922-4B18-B87C-F317C360D76A}" type="datetimeFigureOut">
              <a:rPr lang="it-IT" smtClean="0"/>
              <a:t>03/10/2014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104719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E014DB7-D922-4B18-B87C-F317C360D76A}" type="datetimeFigureOut">
              <a:rPr lang="it-IT" smtClean="0"/>
              <a:t>03/10/2014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225652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14DB7-D922-4B18-B87C-F317C360D76A}" type="datetimeFigureOut">
              <a:rPr lang="it-IT" smtClean="0"/>
              <a:t>03/10/2014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118675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E014DB7-D922-4B18-B87C-F317C360D76A}" type="datetimeFigureOut">
              <a:rPr lang="it-IT" smtClean="0"/>
              <a:t>03/10/2014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146258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E014DB7-D922-4B18-B87C-F317C360D76A}" type="datetimeFigureOut">
              <a:rPr lang="it-IT" smtClean="0"/>
              <a:t>03/10/2014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4DC33E6-3271-409D-80E5-801C33020AE7}" type="slidenum">
              <a:rPr lang="it-IT" smtClean="0"/>
              <a:t>‹N›</a:t>
            </a:fld>
            <a:endParaRPr lang="it-IT"/>
          </a:p>
        </p:txBody>
      </p:sp>
    </p:spTree>
    <p:extLst>
      <p:ext uri="{BB962C8B-B14F-4D97-AF65-F5344CB8AC3E}">
        <p14:creationId xmlns:p14="http://schemas.microsoft.com/office/powerpoint/2010/main" val="189991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14DB7-D922-4B18-B87C-F317C360D76A}" type="datetimeFigureOut">
              <a:rPr lang="it-IT" smtClean="0"/>
              <a:t>03/10/2014</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C33E6-3271-409D-80E5-801C33020AE7}" type="slidenum">
              <a:rPr lang="it-IT" smtClean="0"/>
              <a:t>‹N›</a:t>
            </a:fld>
            <a:endParaRPr lang="it-IT"/>
          </a:p>
        </p:txBody>
      </p:sp>
    </p:spTree>
    <p:extLst>
      <p:ext uri="{BB962C8B-B14F-4D97-AF65-F5344CB8AC3E}">
        <p14:creationId xmlns:p14="http://schemas.microsoft.com/office/powerpoint/2010/main" val="1301226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www.ccib.it/" TargetMode="External"/><Relationship Id="rId13"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hyperlink" Target="http://assosvezia.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tma-italia.it/"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www.britchamitaly.com/" TargetMode="External"/><Relationship Id="rId4" Type="http://schemas.openxmlformats.org/officeDocument/2006/relationships/hyperlink" Target="http://formazionegiuridicoeconomica.it/"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4"/>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354150"/>
            <a:ext cx="2923196" cy="888764"/>
          </a:xfrm>
          <a:prstGeom prst="rect">
            <a:avLst/>
          </a:prstGeom>
        </p:spPr>
      </p:pic>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95060"/>
            <a:ext cx="9906000" cy="5262940"/>
          </a:xfrm>
          <a:prstGeom prst="rect">
            <a:avLst/>
          </a:prstGeom>
        </p:spPr>
      </p:pic>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l="3661" t="32561"/>
          <a:stretch/>
        </p:blipFill>
        <p:spPr>
          <a:xfrm>
            <a:off x="355509" y="2033898"/>
            <a:ext cx="8848312" cy="4449887"/>
          </a:xfrm>
          <a:prstGeom prst="rect">
            <a:avLst/>
          </a:prstGeom>
        </p:spPr>
      </p:pic>
    </p:spTree>
    <p:extLst>
      <p:ext uri="{BB962C8B-B14F-4D97-AF65-F5344CB8AC3E}">
        <p14:creationId xmlns:p14="http://schemas.microsoft.com/office/powerpoint/2010/main" val="948572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9933" y="2526570"/>
            <a:ext cx="7156138" cy="2289088"/>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PROTECTION OF ESTATES AND GENERATIONAL TRANSFERS</a:t>
            </a:r>
          </a:p>
          <a:p>
            <a:pPr lvl="0"/>
            <a:endParaRPr lang="en-US" sz="1400" b="1" dirty="0">
              <a:solidFill>
                <a:srgbClr val="000000"/>
              </a:solidFill>
              <a:latin typeface="Adobe Myungjo Std M" panose="02020600000000000000" pitchFamily="18" charset="-128"/>
              <a:ea typeface="Adobe Myungjo Std M" panose="02020600000000000000" pitchFamily="18" charset="-128"/>
            </a:endParaRPr>
          </a:p>
          <a:p>
            <a:pPr lvl="0"/>
            <a:endParaRPr lang="en-US" sz="1050" b="1" dirty="0">
              <a:solidFill>
                <a:srgbClr val="000000"/>
              </a:solidFill>
              <a:latin typeface="Adobe Myungjo Std M" panose="02020600000000000000" pitchFamily="18" charset="-128"/>
              <a:ea typeface="Adobe Myungjo Std M" panose="02020600000000000000" pitchFamily="18" charset="-128"/>
            </a:endParaRP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Support and planning in the generational transfer of family wealth, property and businesses;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Advice on the management of real estate assets;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in investments and the sale of properties;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Protection and development of real estate assets;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Establishment of trust and advice in the preparation of family agreements;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Appointments of directors of companies and personal property and real estate;</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Support for the minority shareholders of corporations.</a:t>
            </a: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3639519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9933" y="2039740"/>
            <a:ext cx="7156138" cy="4012637"/>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LITIGATION AND BANKING</a:t>
            </a:r>
          </a:p>
          <a:p>
            <a:pPr lvl="0"/>
            <a:endParaRPr lang="en-US" sz="1050" b="1" dirty="0">
              <a:solidFill>
                <a:srgbClr val="000000"/>
              </a:solidFill>
              <a:latin typeface="Adobe Myungjo Std M" panose="02020600000000000000" pitchFamily="18" charset="-128"/>
              <a:ea typeface="Adobe Myungjo Std M" panose="02020600000000000000" pitchFamily="18" charset="-128"/>
            </a:endParaRP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Contracts and trade law;</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Real estate law: advice and assistance in negotiations related to real estate, such as sales, leases, leases for residential or other purposes, gratuitous loans and contracts for the construction of buildings or the provision of services;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Corporate Law;</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Arbitration;</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New technology laws: this issue is characterized by the need to investigate and resolve legal issues in technology areas that are particularly advanced, yet often not specifically regulated.</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Consultation services regarding the observance of obligations provisioned by Italian Legislative Decree. 231/2001 regarding the liability of Entities.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Furthermore, thanks to the support of highly qualified and skilled partners, the firm also offers legal assistance in litigation in the fields of:</a:t>
            </a:r>
          </a:p>
          <a:p>
            <a:pPr>
              <a:lnSpc>
                <a:spcPct val="150000"/>
              </a:lnSpc>
            </a:pPr>
            <a:r>
              <a:rPr lang="en-US" sz="1050" dirty="0">
                <a:latin typeface="Adobe Myungjo Std M" panose="02020600000000000000" pitchFamily="18" charset="-128"/>
                <a:ea typeface="Adobe Myungjo Std M" panose="02020600000000000000" pitchFamily="18" charset="-128"/>
              </a:rPr>
              <a:t>                                          • Civil   • Corporate   • Banking and Finance    • Bankruptcy   • </a:t>
            </a:r>
            <a:r>
              <a:rPr lang="en-US" sz="1050" dirty="0" err="1">
                <a:latin typeface="Adobe Myungjo Std M" panose="02020600000000000000" pitchFamily="18" charset="-128"/>
                <a:ea typeface="Adobe Myungjo Std M" panose="02020600000000000000" pitchFamily="18" charset="-128"/>
              </a:rPr>
              <a:t>Labour</a:t>
            </a:r>
            <a:r>
              <a:rPr lang="en-US" sz="1050" dirty="0">
                <a:latin typeface="Adobe Myungjo Std M" panose="02020600000000000000" pitchFamily="18" charset="-128"/>
                <a:ea typeface="Adobe Myungjo Std M" panose="02020600000000000000" pitchFamily="18" charset="-128"/>
              </a:rPr>
              <a:t> law</a:t>
            </a:r>
          </a:p>
          <a:p>
            <a:pPr>
              <a:lnSpc>
                <a:spcPct val="150000"/>
              </a:lnSpc>
            </a:pPr>
            <a:endParaRPr lang="en-US" sz="1050" dirty="0">
              <a:latin typeface="Adobe Myungjo Std M" panose="02020600000000000000" pitchFamily="18" charset="-128"/>
              <a:ea typeface="Adobe Myungjo Std M" panose="02020600000000000000" pitchFamily="18" charset="-128"/>
            </a:endParaRPr>
          </a:p>
          <a:p>
            <a:pPr>
              <a:lnSpc>
                <a:spcPct val="150000"/>
              </a:lnSpc>
            </a:pPr>
            <a:r>
              <a:rPr lang="en-US" sz="1050" dirty="0">
                <a:latin typeface="Adobe Myungjo Std M" panose="02020600000000000000" pitchFamily="18" charset="-128"/>
                <a:ea typeface="Adobe Myungjo Std M" panose="02020600000000000000" pitchFamily="18" charset="-128"/>
              </a:rPr>
              <a:t>Also through the study of the opportunities and management of out-of-court and extrajudicial settlements</a:t>
            </a: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510326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9933" y="2139206"/>
            <a:ext cx="7156138" cy="183127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ACCOUNTING AND TAX ADVISORY LITIGATION</a:t>
            </a:r>
          </a:p>
          <a:p>
            <a:pPr lvl="0"/>
            <a:r>
              <a:rPr lang="en-US" sz="1050" b="1" dirty="0">
                <a:solidFill>
                  <a:srgbClr val="000000"/>
                </a:solidFill>
                <a:latin typeface="Adobe Myungjo Std M" panose="02020600000000000000" pitchFamily="18" charset="-128"/>
                <a:ea typeface="Adobe Myungjo Std M" panose="02020600000000000000" pitchFamily="18" charset="-128"/>
              </a:rPr>
              <a:t>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Advice in the determination of income tax;</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in tax litigation;</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Drafting of opinions for the proper application of tax laws;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in tax audits of the Financial Administration;</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Advice during the pre-litigation phase and in relations with tax authorities;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Preparation and presentation of tax rulings.</a:t>
            </a: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
        <p:nvSpPr>
          <p:cNvPr id="12" name="Rectangle 1"/>
          <p:cNvSpPr>
            <a:spLocks noChangeArrowheads="1"/>
          </p:cNvSpPr>
          <p:nvPr/>
        </p:nvSpPr>
        <p:spPr bwMode="auto">
          <a:xfrm>
            <a:off x="939933" y="4423970"/>
            <a:ext cx="7156138" cy="130914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STATUTORY AUDITS</a:t>
            </a:r>
            <a:r>
              <a:rPr lang="en-US" sz="1050" b="1" dirty="0">
                <a:solidFill>
                  <a:srgbClr val="000000"/>
                </a:solidFill>
                <a:latin typeface="Adobe Myungjo Std M" panose="02020600000000000000" pitchFamily="18" charset="-128"/>
                <a:ea typeface="Adobe Myungjo Std M" panose="02020600000000000000" pitchFamily="18" charset="-128"/>
              </a:rPr>
              <a:t> </a:t>
            </a:r>
          </a:p>
          <a:p>
            <a:pPr lvl="0"/>
            <a:endParaRPr lang="en-US" sz="1050" b="1" dirty="0">
              <a:solidFill>
                <a:srgbClr val="000000"/>
              </a:solidFill>
              <a:latin typeface="Adobe Myungjo Std M" panose="02020600000000000000" pitchFamily="18" charset="-128"/>
              <a:ea typeface="Adobe Myungjo Std M" panose="02020600000000000000" pitchFamily="18" charset="-128"/>
            </a:endParaRPr>
          </a:p>
          <a:p>
            <a:pPr>
              <a:lnSpc>
                <a:spcPct val="150000"/>
              </a:lnSpc>
            </a:pPr>
            <a:r>
              <a:rPr lang="en-US" sz="1050" dirty="0">
                <a:latin typeface="Adobe Myungjo Std M" panose="02020600000000000000" pitchFamily="18" charset="-128"/>
                <a:ea typeface="Adobe Myungjo Std M" panose="02020600000000000000" pitchFamily="18" charset="-128"/>
              </a:rPr>
              <a:t>The firm's professionals work as advisors and auditors for companies, even large and publicly traded corporations, providing expert assistance in relation to:</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Certification of accounts and financial statements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Due diligence</a:t>
            </a:r>
          </a:p>
        </p:txBody>
      </p:sp>
    </p:spTree>
    <p:extLst>
      <p:ext uri="{BB962C8B-B14F-4D97-AF65-F5344CB8AC3E}">
        <p14:creationId xmlns:p14="http://schemas.microsoft.com/office/powerpoint/2010/main" val="34295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2988" y="2843605"/>
            <a:ext cx="4297037" cy="807913"/>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it-IT" sz="1050" b="1" dirty="0">
                <a:solidFill>
                  <a:srgbClr val="000000"/>
                </a:solidFill>
                <a:latin typeface="Adobe Myungjo Std M" panose="02020600000000000000" pitchFamily="18" charset="-128"/>
                <a:ea typeface="Adobe Myungjo Std M" panose="02020600000000000000" pitchFamily="18" charset="-128"/>
              </a:rPr>
              <a:t>Via </a:t>
            </a:r>
            <a:r>
              <a:rPr lang="it-IT" sz="1050" b="1" dirty="0" err="1">
                <a:solidFill>
                  <a:srgbClr val="000000"/>
                </a:solidFill>
                <a:latin typeface="Adobe Myungjo Std M" panose="02020600000000000000" pitchFamily="18" charset="-128"/>
                <a:ea typeface="Adobe Myungjo Std M" panose="02020600000000000000" pitchFamily="18" charset="-128"/>
              </a:rPr>
              <a:t>Durini</a:t>
            </a:r>
            <a:r>
              <a:rPr lang="it-IT" sz="1050" b="1" dirty="0">
                <a:solidFill>
                  <a:srgbClr val="000000"/>
                </a:solidFill>
                <a:latin typeface="Adobe Myungjo Std M" panose="02020600000000000000" pitchFamily="18" charset="-128"/>
                <a:ea typeface="Adobe Myungjo Std M" panose="02020600000000000000" pitchFamily="18" charset="-128"/>
              </a:rPr>
              <a:t> 27, Milano (P.zza San Babila)	</a:t>
            </a:r>
          </a:p>
          <a:p>
            <a:pPr lvl="0"/>
            <a:r>
              <a:rPr lang="it-IT" sz="1050" dirty="0" err="1">
                <a:solidFill>
                  <a:srgbClr val="000000"/>
                </a:solidFill>
                <a:latin typeface="Adobe Myungjo Std M" panose="02020600000000000000" pitchFamily="18" charset="-128"/>
                <a:ea typeface="Adobe Myungjo Std M" panose="02020600000000000000" pitchFamily="18" charset="-128"/>
              </a:rPr>
              <a:t>P</a:t>
            </a:r>
            <a:r>
              <a:rPr lang="it-IT" sz="1050" dirty="0" err="1" smtClean="0">
                <a:solidFill>
                  <a:srgbClr val="000000"/>
                </a:solidFill>
                <a:latin typeface="Adobe Myungjo Std M" panose="02020600000000000000" pitchFamily="18" charset="-128"/>
                <a:ea typeface="Adobe Myungjo Std M" panose="02020600000000000000" pitchFamily="18" charset="-128"/>
              </a:rPr>
              <a:t>h</a:t>
            </a:r>
            <a:r>
              <a:rPr lang="it-IT" sz="1050" dirty="0" smtClean="0">
                <a:solidFill>
                  <a:srgbClr val="000000"/>
                </a:solidFill>
                <a:latin typeface="Adobe Myungjo Std M" panose="02020600000000000000" pitchFamily="18" charset="-128"/>
                <a:ea typeface="Adobe Myungjo Std M" panose="02020600000000000000" pitchFamily="18" charset="-128"/>
              </a:rPr>
              <a:t> </a:t>
            </a:r>
            <a:r>
              <a:rPr lang="it-IT" sz="1050" dirty="0">
                <a:solidFill>
                  <a:srgbClr val="000000"/>
                </a:solidFill>
                <a:latin typeface="Adobe Myungjo Std M" panose="02020600000000000000" pitchFamily="18" charset="-128"/>
                <a:ea typeface="Adobe Myungjo Std M" panose="02020600000000000000" pitchFamily="18" charset="-128"/>
              </a:rPr>
              <a:t>+39 02 80581197 (</a:t>
            </a:r>
            <a:r>
              <a:rPr lang="it-IT" sz="1050" dirty="0" err="1">
                <a:solidFill>
                  <a:srgbClr val="000000"/>
                </a:solidFill>
                <a:latin typeface="Adobe Myungjo Std M" panose="02020600000000000000" pitchFamily="18" charset="-128"/>
                <a:ea typeface="Adobe Myungjo Std M" panose="02020600000000000000" pitchFamily="18" charset="-128"/>
              </a:rPr>
              <a:t>r.a.</a:t>
            </a:r>
            <a:r>
              <a:rPr lang="it-IT" sz="1050" dirty="0">
                <a:solidFill>
                  <a:srgbClr val="000000"/>
                </a:solidFill>
                <a:latin typeface="Adobe Myungjo Std M" panose="02020600000000000000" pitchFamily="18" charset="-128"/>
                <a:ea typeface="Adobe Myungjo Std M" panose="02020600000000000000" pitchFamily="18" charset="-128"/>
              </a:rPr>
              <a:t>)</a:t>
            </a:r>
          </a:p>
          <a:p>
            <a:pPr lvl="0"/>
            <a:r>
              <a:rPr lang="it-IT" sz="1050" dirty="0">
                <a:solidFill>
                  <a:srgbClr val="000000"/>
                </a:solidFill>
                <a:latin typeface="Adobe Myungjo Std M" panose="02020600000000000000" pitchFamily="18" charset="-128"/>
                <a:ea typeface="Adobe Myungjo Std M" panose="02020600000000000000" pitchFamily="18" charset="-128"/>
              </a:rPr>
              <a:t>F</a:t>
            </a:r>
            <a:r>
              <a:rPr lang="it-IT" sz="1050" dirty="0" smtClean="0">
                <a:solidFill>
                  <a:srgbClr val="000000"/>
                </a:solidFill>
                <a:latin typeface="Adobe Myungjo Std M" panose="02020600000000000000" pitchFamily="18" charset="-128"/>
                <a:ea typeface="Adobe Myungjo Std M" panose="02020600000000000000" pitchFamily="18" charset="-128"/>
              </a:rPr>
              <a:t>ax </a:t>
            </a:r>
            <a:r>
              <a:rPr lang="it-IT" sz="1050" dirty="0">
                <a:solidFill>
                  <a:srgbClr val="000000"/>
                </a:solidFill>
                <a:latin typeface="Adobe Myungjo Std M" panose="02020600000000000000" pitchFamily="18" charset="-128"/>
                <a:ea typeface="Adobe Myungjo Std M" panose="02020600000000000000" pitchFamily="18" charset="-128"/>
              </a:rPr>
              <a:t>+39 02 80581196</a:t>
            </a:r>
          </a:p>
          <a:p>
            <a:pPr lvl="0"/>
            <a:r>
              <a:rPr lang="it-IT" sz="1050" b="1" u="sng" dirty="0" smtClean="0">
                <a:solidFill>
                  <a:srgbClr val="000000"/>
                </a:solidFill>
                <a:latin typeface="Adobe Myungjo Std M" panose="02020600000000000000" pitchFamily="18" charset="-128"/>
                <a:ea typeface="Adobe Myungjo Std M" panose="02020600000000000000" pitchFamily="18" charset="-128"/>
              </a:rPr>
              <a:t>CONTACT</a:t>
            </a:r>
            <a:r>
              <a:rPr lang="it-IT" sz="1050" b="1" dirty="0" smtClean="0">
                <a:solidFill>
                  <a:srgbClr val="000000"/>
                </a:solidFill>
                <a:latin typeface="Adobe Myungjo Std M" panose="02020600000000000000" pitchFamily="18" charset="-128"/>
                <a:ea typeface="Adobe Myungjo Std M" panose="02020600000000000000" pitchFamily="18" charset="-128"/>
              </a:rPr>
              <a:t>: Adelio Bollini - </a:t>
            </a:r>
            <a:r>
              <a:rPr lang="it-IT" sz="1050" b="1" dirty="0" smtClean="0">
                <a:solidFill>
                  <a:srgbClr val="725F54"/>
                </a:solidFill>
                <a:latin typeface="Adobe Myungjo Std M" panose="02020600000000000000" pitchFamily="18" charset="-128"/>
                <a:ea typeface="Adobe Myungjo Std M" panose="02020600000000000000" pitchFamily="18" charset="-128"/>
              </a:rPr>
              <a:t>email</a:t>
            </a:r>
            <a:r>
              <a:rPr lang="it-IT" sz="1050" b="1" dirty="0">
                <a:solidFill>
                  <a:srgbClr val="725F54"/>
                </a:solidFill>
                <a:latin typeface="Adobe Myungjo Std M" panose="02020600000000000000" pitchFamily="18" charset="-128"/>
                <a:ea typeface="Adobe Myungjo Std M" panose="02020600000000000000" pitchFamily="18" charset="-128"/>
              </a:rPr>
              <a:t>: </a:t>
            </a:r>
            <a:r>
              <a:rPr lang="it-IT" sz="1050" b="1" dirty="0" smtClean="0">
                <a:solidFill>
                  <a:srgbClr val="725F54"/>
                </a:solidFill>
                <a:latin typeface="Adobe Myungjo Std M" panose="02020600000000000000" pitchFamily="18" charset="-128"/>
                <a:ea typeface="Adobe Myungjo Std M" panose="02020600000000000000" pitchFamily="18" charset="-128"/>
              </a:rPr>
              <a:t>bollini@argentobollini.eu</a:t>
            </a:r>
            <a:endParaRPr lang="it-IT" sz="1050" b="1" dirty="0">
              <a:solidFill>
                <a:srgbClr val="725F54"/>
              </a:solidFill>
              <a:latin typeface="Adobe Myungjo Std M" panose="02020600000000000000" pitchFamily="18" charset="-128"/>
              <a:ea typeface="Adobe Myungjo Std M" panose="02020600000000000000" pitchFamily="18" charset="-128"/>
            </a:endParaRPr>
          </a:p>
          <a:p>
            <a:pPr lvl="0"/>
            <a:endParaRPr lang="it-IT" sz="1050" b="1" dirty="0">
              <a:solidFill>
                <a:srgbClr val="000000"/>
              </a:solidFill>
              <a:latin typeface="Adobe Myungjo Std M" panose="02020600000000000000" pitchFamily="18" charset="-128"/>
              <a:ea typeface="Adobe Myungjo Std M" panose="02020600000000000000" pitchFamily="18" charset="-128"/>
            </a:endParaRPr>
          </a:p>
        </p:txBody>
      </p:sp>
      <p:sp>
        <p:nvSpPr>
          <p:cNvPr id="11" name="Rettangolo 10"/>
          <p:cNvSpPr/>
          <p:nvPr/>
        </p:nvSpPr>
        <p:spPr>
          <a:xfrm>
            <a:off x="841920" y="2548217"/>
            <a:ext cx="939681" cy="338554"/>
          </a:xfrm>
          <a:prstGeom prst="rect">
            <a:avLst/>
          </a:prstGeom>
        </p:spPr>
        <p:txBody>
          <a:bodyPr wrap="none">
            <a:spAutoFit/>
          </a:bodyPr>
          <a:lstStyle/>
          <a:p>
            <a:pPr lvl="0" eaLnBrk="0" fontAlgn="base" hangingPunct="0">
              <a:spcBef>
                <a:spcPct val="0"/>
              </a:spcBef>
              <a:spcAft>
                <a:spcPct val="0"/>
              </a:spcAft>
            </a:pPr>
            <a:r>
              <a:rPr lang="it-IT" sz="1600" b="1" dirty="0">
                <a:solidFill>
                  <a:srgbClr val="725F54"/>
                </a:solidFill>
                <a:latin typeface="Adobe Myungjo Std M" panose="02020600000000000000" pitchFamily="18" charset="-128"/>
                <a:ea typeface="Adobe Myungjo Std M" panose="02020600000000000000" pitchFamily="18" charset="-128"/>
              </a:rPr>
              <a:t>MILAN</a:t>
            </a:r>
          </a:p>
        </p:txBody>
      </p:sp>
      <p:pic>
        <p:nvPicPr>
          <p:cNvPr id="12" name="Immagine 11"/>
          <p:cNvPicPr>
            <a:picLocks noChangeAspect="1"/>
          </p:cNvPicPr>
          <p:nvPr/>
        </p:nvPicPr>
        <p:blipFill rotWithShape="1">
          <a:blip r:embed="rId4"/>
          <a:srcRect l="31762" t="35582" r="38845" b="27371"/>
          <a:stretch/>
        </p:blipFill>
        <p:spPr>
          <a:xfrm>
            <a:off x="5651976" y="2917213"/>
            <a:ext cx="3485616" cy="2361409"/>
          </a:xfrm>
          <a:prstGeom prst="rect">
            <a:avLst/>
          </a:prstGeom>
        </p:spPr>
      </p:pic>
      <p:sp>
        <p:nvSpPr>
          <p:cNvPr id="13" name="Rectangle 1"/>
          <p:cNvSpPr>
            <a:spLocks noChangeArrowheads="1"/>
          </p:cNvSpPr>
          <p:nvPr/>
        </p:nvSpPr>
        <p:spPr bwMode="auto">
          <a:xfrm>
            <a:off x="932989" y="4068651"/>
            <a:ext cx="3844110" cy="461665"/>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it-IT" sz="1000" b="1" dirty="0">
                <a:solidFill>
                  <a:srgbClr val="000000"/>
                </a:solidFill>
                <a:latin typeface="Adobe Myungjo Std M" panose="02020600000000000000" pitchFamily="18" charset="-128"/>
                <a:ea typeface="Adobe Myungjo Std M" panose="02020600000000000000" pitchFamily="18" charset="-128"/>
              </a:rPr>
              <a:t>Via XXV Aprile 6, Macherio (MB</a:t>
            </a:r>
            <a:r>
              <a:rPr lang="it-IT" sz="1000" b="1" dirty="0" smtClean="0">
                <a:solidFill>
                  <a:srgbClr val="000000"/>
                </a:solidFill>
                <a:latin typeface="Adobe Myungjo Std M" panose="02020600000000000000" pitchFamily="18" charset="-128"/>
                <a:ea typeface="Adobe Myungjo Std M" panose="02020600000000000000" pitchFamily="18" charset="-128"/>
              </a:rPr>
              <a:t>)</a:t>
            </a:r>
          </a:p>
          <a:p>
            <a:pPr lvl="0"/>
            <a:r>
              <a:rPr lang="it-IT" sz="1000" dirty="0" err="1" smtClean="0">
                <a:solidFill>
                  <a:srgbClr val="000000"/>
                </a:solidFill>
                <a:latin typeface="Adobe Myungjo Std M" panose="02020600000000000000" pitchFamily="18" charset="-128"/>
                <a:ea typeface="Adobe Myungjo Std M" panose="02020600000000000000" pitchFamily="18" charset="-128"/>
              </a:rPr>
              <a:t>Ph</a:t>
            </a:r>
            <a:r>
              <a:rPr lang="it-IT" sz="1000" dirty="0" smtClean="0">
                <a:solidFill>
                  <a:srgbClr val="000000"/>
                </a:solidFill>
                <a:latin typeface="Adobe Myungjo Std M" panose="02020600000000000000" pitchFamily="18" charset="-128"/>
                <a:ea typeface="Adobe Myungjo Std M" panose="02020600000000000000" pitchFamily="18" charset="-128"/>
              </a:rPr>
              <a:t> + 39 0280581197</a:t>
            </a:r>
          </a:p>
          <a:p>
            <a:pPr lvl="0"/>
            <a:r>
              <a:rPr lang="it-IT" sz="1000" dirty="0" smtClean="0">
                <a:solidFill>
                  <a:srgbClr val="000000"/>
                </a:solidFill>
                <a:latin typeface="Adobe Myungjo Std M" panose="02020600000000000000" pitchFamily="18" charset="-128"/>
                <a:ea typeface="Adobe Myungjo Std M" panose="02020600000000000000" pitchFamily="18" charset="-128"/>
              </a:rPr>
              <a:t>Fax +39 039 2323265</a:t>
            </a:r>
            <a:r>
              <a:rPr lang="it-IT" sz="1000" dirty="0">
                <a:solidFill>
                  <a:srgbClr val="000000"/>
                </a:solidFill>
                <a:latin typeface="Adobe Myungjo Std M" panose="02020600000000000000" pitchFamily="18" charset="-128"/>
                <a:ea typeface="Adobe Myungjo Std M" panose="02020600000000000000" pitchFamily="18" charset="-128"/>
              </a:rPr>
              <a:t>	</a:t>
            </a:r>
          </a:p>
        </p:txBody>
      </p:sp>
      <p:sp>
        <p:nvSpPr>
          <p:cNvPr id="14" name="Rettangolo 13"/>
          <p:cNvSpPr/>
          <p:nvPr/>
        </p:nvSpPr>
        <p:spPr>
          <a:xfrm>
            <a:off x="839520" y="3810857"/>
            <a:ext cx="1255472" cy="307777"/>
          </a:xfrm>
          <a:prstGeom prst="rect">
            <a:avLst/>
          </a:prstGeom>
        </p:spPr>
        <p:txBody>
          <a:bodyPr wrap="none">
            <a:spAutoFit/>
          </a:bodyPr>
          <a:lstStyle/>
          <a:p>
            <a:pPr lvl="0" eaLnBrk="0" fontAlgn="base" hangingPunct="0">
              <a:spcBef>
                <a:spcPct val="0"/>
              </a:spcBef>
              <a:spcAft>
                <a:spcPct val="0"/>
              </a:spcAft>
            </a:pPr>
            <a:r>
              <a:rPr lang="it-IT" sz="1400" b="1" dirty="0">
                <a:solidFill>
                  <a:srgbClr val="725F54"/>
                </a:solidFill>
                <a:latin typeface="Adobe Myungjo Std M" panose="02020600000000000000" pitchFamily="18" charset="-128"/>
                <a:ea typeface="Adobe Myungjo Std M" panose="02020600000000000000" pitchFamily="18" charset="-128"/>
              </a:rPr>
              <a:t>MACHERIO</a:t>
            </a:r>
          </a:p>
        </p:txBody>
      </p:sp>
      <p:sp>
        <p:nvSpPr>
          <p:cNvPr id="15" name="Rectangle 1"/>
          <p:cNvSpPr>
            <a:spLocks noChangeArrowheads="1"/>
          </p:cNvSpPr>
          <p:nvPr/>
        </p:nvSpPr>
        <p:spPr bwMode="auto">
          <a:xfrm>
            <a:off x="932989" y="4931156"/>
            <a:ext cx="3844110" cy="461665"/>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it-IT" sz="1000" b="1" dirty="0">
                <a:solidFill>
                  <a:srgbClr val="000000"/>
                </a:solidFill>
                <a:latin typeface="Adobe Myungjo Std M" panose="02020600000000000000" pitchFamily="18" charset="-128"/>
                <a:ea typeface="Adobe Myungjo Std M" panose="02020600000000000000" pitchFamily="18" charset="-128"/>
              </a:rPr>
              <a:t>Corso Italia 15, Savona (SV</a:t>
            </a:r>
            <a:r>
              <a:rPr lang="it-IT" sz="1000" b="1" dirty="0" smtClean="0">
                <a:solidFill>
                  <a:srgbClr val="000000"/>
                </a:solidFill>
                <a:latin typeface="Adobe Myungjo Std M" panose="02020600000000000000" pitchFamily="18" charset="-128"/>
                <a:ea typeface="Adobe Myungjo Std M" panose="02020600000000000000" pitchFamily="18" charset="-128"/>
              </a:rPr>
              <a:t>)</a:t>
            </a:r>
          </a:p>
          <a:p>
            <a:pPr lvl="0"/>
            <a:r>
              <a:rPr lang="it-IT" sz="1000" dirty="0" err="1" smtClean="0">
                <a:solidFill>
                  <a:srgbClr val="000000"/>
                </a:solidFill>
                <a:latin typeface="Adobe Myungjo Std M" panose="02020600000000000000" pitchFamily="18" charset="-128"/>
                <a:ea typeface="Adobe Myungjo Std M" panose="02020600000000000000" pitchFamily="18" charset="-128"/>
              </a:rPr>
              <a:t>Ph</a:t>
            </a:r>
            <a:r>
              <a:rPr lang="it-IT" sz="1000" dirty="0" smtClean="0">
                <a:solidFill>
                  <a:srgbClr val="000000"/>
                </a:solidFill>
                <a:latin typeface="Adobe Myungjo Std M" panose="02020600000000000000" pitchFamily="18" charset="-128"/>
                <a:ea typeface="Adobe Myungjo Std M" panose="02020600000000000000" pitchFamily="18" charset="-128"/>
              </a:rPr>
              <a:t> +39 019 820617</a:t>
            </a:r>
          </a:p>
          <a:p>
            <a:pPr lvl="0"/>
            <a:r>
              <a:rPr lang="it-IT" sz="1000" dirty="0" smtClean="0">
                <a:solidFill>
                  <a:srgbClr val="000000"/>
                </a:solidFill>
                <a:latin typeface="Adobe Myungjo Std M" panose="02020600000000000000" pitchFamily="18" charset="-128"/>
                <a:ea typeface="Adobe Myungjo Std M" panose="02020600000000000000" pitchFamily="18" charset="-128"/>
              </a:rPr>
              <a:t>Fax +39 019 804608</a:t>
            </a:r>
            <a:r>
              <a:rPr lang="it-IT" sz="1000" dirty="0">
                <a:solidFill>
                  <a:srgbClr val="000000"/>
                </a:solidFill>
                <a:latin typeface="Adobe Myungjo Std M" panose="02020600000000000000" pitchFamily="18" charset="-128"/>
                <a:ea typeface="Adobe Myungjo Std M" panose="02020600000000000000" pitchFamily="18" charset="-128"/>
              </a:rPr>
              <a:t>	</a:t>
            </a:r>
          </a:p>
        </p:txBody>
      </p:sp>
      <p:sp>
        <p:nvSpPr>
          <p:cNvPr id="16" name="Rettangolo 15"/>
          <p:cNvSpPr/>
          <p:nvPr/>
        </p:nvSpPr>
        <p:spPr>
          <a:xfrm>
            <a:off x="839520" y="4673362"/>
            <a:ext cx="1031051" cy="307777"/>
          </a:xfrm>
          <a:prstGeom prst="rect">
            <a:avLst/>
          </a:prstGeom>
        </p:spPr>
        <p:txBody>
          <a:bodyPr wrap="none">
            <a:spAutoFit/>
          </a:bodyPr>
          <a:lstStyle/>
          <a:p>
            <a:pPr lvl="0" eaLnBrk="0" fontAlgn="base" hangingPunct="0">
              <a:spcBef>
                <a:spcPct val="0"/>
              </a:spcBef>
              <a:spcAft>
                <a:spcPct val="0"/>
              </a:spcAft>
            </a:pPr>
            <a:r>
              <a:rPr lang="it-IT" sz="1400" b="1" dirty="0">
                <a:solidFill>
                  <a:srgbClr val="725F54"/>
                </a:solidFill>
                <a:latin typeface="Adobe Myungjo Std M" panose="02020600000000000000" pitchFamily="18" charset="-128"/>
                <a:ea typeface="Adobe Myungjo Std M" panose="02020600000000000000" pitchFamily="18" charset="-128"/>
              </a:rPr>
              <a:t>SAVONA</a:t>
            </a:r>
          </a:p>
        </p:txBody>
      </p:sp>
    </p:spTree>
    <p:extLst>
      <p:ext uri="{BB962C8B-B14F-4D97-AF65-F5344CB8AC3E}">
        <p14:creationId xmlns:p14="http://schemas.microsoft.com/office/powerpoint/2010/main" val="3006183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8" name="Rettangolo 7"/>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7" name="CasellaDiTesto 6"/>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a:t>
            </a:r>
            <a:r>
              <a:rPr lang="it-IT" sz="975" b="1" dirty="0" smtClean="0">
                <a:solidFill>
                  <a:schemeClr val="bg1"/>
                </a:solidFill>
                <a:latin typeface="Adobe Arabic" panose="02040503050201020203" pitchFamily="18" charset="-78"/>
                <a:cs typeface="Adobe Arabic" panose="02040503050201020203" pitchFamily="18" charset="-78"/>
              </a:rPr>
              <a:t>RAVERA &amp; PARTNERS                                                                            </a:t>
            </a:r>
            <a:r>
              <a:rPr lang="it-IT" sz="975" b="1" dirty="0">
                <a:solidFill>
                  <a:schemeClr val="bg1"/>
                </a:solidFill>
                <a:latin typeface="Adobe Arabic" panose="02040503050201020203" pitchFamily="18" charset="-78"/>
                <a:cs typeface="Adobe Arabic" panose="02040503050201020203" pitchFamily="18" charset="-78"/>
              </a:rPr>
              <a:t>-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aphicFrame>
        <p:nvGraphicFramePr>
          <p:cNvPr id="10" name="Tabella 9"/>
          <p:cNvGraphicFramePr>
            <a:graphicFrameLocks noGrp="1"/>
          </p:cNvGraphicFramePr>
          <p:nvPr/>
        </p:nvGraphicFramePr>
        <p:xfrm>
          <a:off x="3281363" y="3671104"/>
          <a:ext cx="3343275" cy="457200"/>
        </p:xfrm>
        <a:graphic>
          <a:graphicData uri="http://schemas.openxmlformats.org/drawingml/2006/table">
            <a:tbl>
              <a:tblPr/>
              <a:tblGrid>
                <a:gridCol w="1114425"/>
                <a:gridCol w="1114425"/>
                <a:gridCol w="1114425"/>
              </a:tblGrid>
              <a:tr h="228600">
                <a:tc>
                  <a:txBody>
                    <a:bodyPr/>
                    <a:lstStyle/>
                    <a:p>
                      <a:endParaRPr lang="it-IT" sz="1500">
                        <a:effectLst/>
                      </a:endParaRPr>
                    </a:p>
                  </a:txBody>
                  <a:tcPr marL="0" marR="0" marT="0" marB="0" anchor="ctr">
                    <a:lnL>
                      <a:noFill/>
                    </a:lnL>
                    <a:lnR>
                      <a:noFill/>
                    </a:lnR>
                    <a:lnT>
                      <a:noFill/>
                    </a:lnT>
                    <a:lnB>
                      <a:noFill/>
                    </a:lnB>
                  </a:tcPr>
                </a:tc>
                <a:tc>
                  <a:txBody>
                    <a:bodyPr/>
                    <a:lstStyle/>
                    <a:p>
                      <a:endParaRPr lang="it-IT" sz="1500">
                        <a:effectLst/>
                      </a:endParaRPr>
                    </a:p>
                  </a:txBody>
                  <a:tcPr marL="0" marR="0" marT="0" marB="0" anchor="ctr">
                    <a:lnL>
                      <a:noFill/>
                    </a:lnL>
                    <a:lnR>
                      <a:noFill/>
                    </a:lnR>
                    <a:lnT>
                      <a:noFill/>
                    </a:lnT>
                    <a:lnB>
                      <a:noFill/>
                    </a:lnB>
                  </a:tcPr>
                </a:tc>
                <a:tc rowSpan="2">
                  <a:txBody>
                    <a:bodyPr/>
                    <a:lstStyle/>
                    <a:p>
                      <a:endParaRPr lang="it-IT" sz="1500">
                        <a:effectLst/>
                      </a:endParaRPr>
                    </a:p>
                  </a:txBody>
                  <a:tcPr marL="0" marR="0" marT="0" marB="0" anchor="ctr">
                    <a:lnL>
                      <a:noFill/>
                    </a:lnL>
                    <a:lnR>
                      <a:noFill/>
                    </a:lnR>
                    <a:lnT>
                      <a:noFill/>
                    </a:lnT>
                    <a:lnB>
                      <a:noFill/>
                    </a:lnB>
                  </a:tcPr>
                </a:tc>
              </a:tr>
              <a:tr h="228600">
                <a:tc>
                  <a:txBody>
                    <a:bodyPr/>
                    <a:lstStyle/>
                    <a:p>
                      <a:pPr algn="ctr"/>
                      <a:r>
                        <a:rPr lang="it-IT" sz="1500">
                          <a:effectLst/>
                        </a:rPr>
                        <a:t>  </a:t>
                      </a:r>
                    </a:p>
                  </a:txBody>
                  <a:tcPr marL="0" marR="0" marT="0" marB="0" anchor="ctr">
                    <a:lnL>
                      <a:noFill/>
                    </a:lnL>
                    <a:lnR>
                      <a:noFill/>
                    </a:lnR>
                    <a:lnT>
                      <a:noFill/>
                    </a:lnT>
                    <a:lnB>
                      <a:noFill/>
                    </a:lnB>
                  </a:tcPr>
                </a:tc>
                <a:tc>
                  <a:txBody>
                    <a:bodyPr/>
                    <a:lstStyle/>
                    <a:p>
                      <a:endParaRPr lang="it-IT" sz="1500" dirty="0">
                        <a:effectLst/>
                      </a:endParaRPr>
                    </a:p>
                  </a:txBody>
                  <a:tcPr marL="0" marR="0" marT="0" marB="0" anchor="ctr">
                    <a:lnL>
                      <a:noFill/>
                    </a:lnL>
                    <a:lnR>
                      <a:noFill/>
                    </a:lnR>
                    <a:lnT>
                      <a:noFill/>
                    </a:lnT>
                    <a:lnB>
                      <a:noFill/>
                    </a:lnB>
                  </a:tcPr>
                </a:tc>
                <a:tc vMerge="1">
                  <a:txBody>
                    <a:bodyPr/>
                    <a:lstStyle/>
                    <a:p>
                      <a:endParaRPr lang="it-IT"/>
                    </a:p>
                  </a:txBody>
                  <a:tcPr/>
                </a:tc>
              </a:tr>
            </a:tbl>
          </a:graphicData>
        </a:graphic>
      </p:graphicFrame>
      <p:sp>
        <p:nvSpPr>
          <p:cNvPr id="11" name="Rectangle 1"/>
          <p:cNvSpPr>
            <a:spLocks noChangeArrowheads="1"/>
          </p:cNvSpPr>
          <p:nvPr/>
        </p:nvSpPr>
        <p:spPr bwMode="auto">
          <a:xfrm>
            <a:off x="993420" y="2088872"/>
            <a:ext cx="8026133" cy="2697020"/>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1400" b="1" dirty="0" smtClean="0">
                <a:solidFill>
                  <a:srgbClr val="000000"/>
                </a:solidFill>
                <a:latin typeface="Adobe Myungjo Std M" panose="02020600000000000000" pitchFamily="18" charset="-128"/>
                <a:ea typeface="Adobe Myungjo Std M" panose="02020600000000000000" pitchFamily="18" charset="-128"/>
              </a:rPr>
              <a:t>INTRODUCTION TO THE FIRM</a:t>
            </a:r>
          </a:p>
          <a:p>
            <a:pPr defTabSz="742969"/>
            <a:endParaRPr lang="it-IT" sz="1463" b="1" dirty="0">
              <a:solidFill>
                <a:srgbClr val="000000"/>
              </a:solidFill>
              <a:latin typeface="Adobe Myungjo Std M" panose="02020600000000000000" pitchFamily="18" charset="-128"/>
              <a:ea typeface="Adobe Myungjo Std M" panose="02020600000000000000" pitchFamily="18" charset="-128"/>
            </a:endParaRPr>
          </a:p>
          <a:p>
            <a:pPr defTabSz="742969"/>
            <a:endParaRPr lang="it-IT" sz="1463" b="1" dirty="0" smtClean="0">
              <a:solidFill>
                <a:srgbClr val="000000"/>
              </a:solidFill>
              <a:latin typeface="Adobe Myungjo Std M" panose="02020600000000000000" pitchFamily="18" charset="-128"/>
              <a:ea typeface="Adobe Myungjo Std M" panose="02020600000000000000" pitchFamily="18" charset="-128"/>
            </a:endParaRPr>
          </a:p>
          <a:p>
            <a:pPr defTabSz="742969"/>
            <a:r>
              <a:rPr lang="en-US" b="1" dirty="0" smtClean="0">
                <a:latin typeface="Adobe Myungjo Std M" panose="02020600000000000000" pitchFamily="18" charset="-128"/>
                <a:ea typeface="Adobe Myungjo Std M" panose="02020600000000000000" pitchFamily="18" charset="-128"/>
              </a:rPr>
              <a:t>T</a:t>
            </a:r>
            <a:r>
              <a:rPr lang="en-US" sz="1200" dirty="0" smtClean="0">
                <a:latin typeface="Adobe Myungjo Std M" panose="02020600000000000000" pitchFamily="18" charset="-128"/>
                <a:ea typeface="Adobe Myungjo Std M" panose="02020600000000000000" pitchFamily="18" charset="-128"/>
              </a:rPr>
              <a:t>hose searching for reliable and effective solutions and opportunities that are also innovative, can count on a consolidated and competent team of Certified Accountants and Attorneys, with the most extensive network of professionals operating on both a national and international level. This team successfully combines a modern and avant-garde approach with a painstaking search for excellence.</a:t>
            </a:r>
          </a:p>
          <a:p>
            <a:pPr defTabSz="742969"/>
            <a:endParaRPr lang="en-US" sz="1200" dirty="0" smtClean="0">
              <a:latin typeface="Adobe Myungjo Std M" panose="02020600000000000000" pitchFamily="18" charset="-128"/>
              <a:ea typeface="Adobe Myungjo Std M" panose="02020600000000000000" pitchFamily="18" charset="-128"/>
            </a:endParaRPr>
          </a:p>
          <a:p>
            <a:pPr defTabSz="742969"/>
            <a:endParaRPr lang="en-US" sz="1200" dirty="0" smtClean="0">
              <a:latin typeface="Adobe Myungjo Std M" panose="02020600000000000000" pitchFamily="18" charset="-128"/>
              <a:ea typeface="Adobe Myungjo Std M" panose="02020600000000000000" pitchFamily="18" charset="-128"/>
            </a:endParaRPr>
          </a:p>
          <a:p>
            <a:pPr defTabSz="742969"/>
            <a:r>
              <a:rPr lang="en-US" b="1" dirty="0" smtClean="0">
                <a:latin typeface="Adobe Myungjo Std M" panose="02020600000000000000" pitchFamily="18" charset="-128"/>
                <a:ea typeface="Adobe Myungjo Std M" panose="02020600000000000000" pitchFamily="18" charset="-128"/>
              </a:rPr>
              <a:t>F</a:t>
            </a:r>
            <a:r>
              <a:rPr lang="en-US" sz="1200" dirty="0" smtClean="0">
                <a:latin typeface="Adobe Myungjo Std M" panose="02020600000000000000" pitchFamily="18" charset="-128"/>
                <a:ea typeface="Adobe Myungjo Std M" panose="02020600000000000000" pitchFamily="18" charset="-128"/>
              </a:rPr>
              <a:t>or over 20 years, first with other firms and then 7 years in the current structure, the Partners of Studio Argento Bollini Ravera &amp; Partners offer highly qualified and personalized corporate, tax and legal consultation services. Each client receives the professional assistance of a specific partner of reference, through a direct line of communication. The firm is also staffed by a team of professionals and qualified collaborators that assist clients with their specific area expertise.</a:t>
            </a:r>
            <a:endParaRPr lang="it-IT" sz="1200" dirty="0">
              <a:solidFill>
                <a:srgbClr val="000000"/>
              </a:solidFill>
              <a:latin typeface="Adobe Myungjo Std M" panose="02020600000000000000" pitchFamily="18" charset="-128"/>
              <a:ea typeface="Adobe Myungjo Std M" panose="02020600000000000000" pitchFamily="18" charset="-128"/>
            </a:endParaRPr>
          </a:p>
        </p:txBody>
      </p:sp>
      <p:pic>
        <p:nvPicPr>
          <p:cNvPr id="1026" name="Picture 2" descr="loghi-abr 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270" y="5510052"/>
            <a:ext cx="1818680" cy="6500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hi-abr 0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4122" y="5514931"/>
            <a:ext cx="1671638" cy="650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hi-abr 0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555" y="5431443"/>
            <a:ext cx="688777" cy="13001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oghi-abr 04">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6125" y="5430464"/>
            <a:ext cx="727472" cy="874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hi-abr 05">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2183" y="5546123"/>
            <a:ext cx="1671638" cy="65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52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35" name="Immagine 3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36" name="Immagine 3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37" name="Rettangolo 3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38" name="CasellaDiTesto 3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pic>
        <p:nvPicPr>
          <p:cNvPr id="2" name="Immagine 1"/>
          <p:cNvPicPr>
            <a:picLocks noChangeAspect="1"/>
          </p:cNvPicPr>
          <p:nvPr/>
        </p:nvPicPr>
        <p:blipFill rotWithShape="1">
          <a:blip r:embed="rId4">
            <a:duotone>
              <a:prstClr val="black"/>
              <a:schemeClr val="tx2">
                <a:tint val="45000"/>
                <a:satMod val="400000"/>
              </a:schemeClr>
            </a:duotone>
          </a:blip>
          <a:srcRect t="26971" r="3063" b="32366"/>
          <a:stretch/>
        </p:blipFill>
        <p:spPr>
          <a:xfrm>
            <a:off x="834459" y="4674731"/>
            <a:ext cx="4034381" cy="755842"/>
          </a:xfrm>
          <a:prstGeom prst="rect">
            <a:avLst/>
          </a:prstGeom>
        </p:spPr>
      </p:pic>
      <p:pic>
        <p:nvPicPr>
          <p:cNvPr id="3" name="Immagine 2"/>
          <p:cNvPicPr>
            <a:picLocks noChangeAspect="1"/>
          </p:cNvPicPr>
          <p:nvPr/>
        </p:nvPicPr>
        <p:blipFill rotWithShape="1">
          <a:blip r:embed="rId5">
            <a:duotone>
              <a:prstClr val="black"/>
              <a:schemeClr val="tx2">
                <a:tint val="45000"/>
                <a:satMod val="400000"/>
              </a:schemeClr>
            </a:duotone>
          </a:blip>
          <a:srcRect l="3814" t="25300" r="5299" b="37171"/>
          <a:stretch/>
        </p:blipFill>
        <p:spPr>
          <a:xfrm>
            <a:off x="905898" y="2481658"/>
            <a:ext cx="4364285" cy="847691"/>
          </a:xfrm>
          <a:prstGeom prst="rect">
            <a:avLst/>
          </a:prstGeom>
        </p:spPr>
      </p:pic>
      <p:sp>
        <p:nvSpPr>
          <p:cNvPr id="10" name="Rectangle 1"/>
          <p:cNvSpPr>
            <a:spLocks noChangeArrowheads="1"/>
          </p:cNvSpPr>
          <p:nvPr/>
        </p:nvSpPr>
        <p:spPr bwMode="auto">
          <a:xfrm>
            <a:off x="919904" y="2264388"/>
            <a:ext cx="1299909" cy="30008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975" b="1" dirty="0">
                <a:solidFill>
                  <a:srgbClr val="000000"/>
                </a:solidFill>
                <a:latin typeface="Adobe Myungjo Std M" panose="02020600000000000000" pitchFamily="18" charset="-128"/>
                <a:ea typeface="Adobe Myungjo Std M" panose="02020600000000000000" pitchFamily="18" charset="-128"/>
              </a:rPr>
              <a:t>PAOLO ARGENTO</a:t>
            </a:r>
          </a:p>
          <a:p>
            <a:pPr defTabSz="742969"/>
            <a:r>
              <a:rPr lang="it-IT" sz="975" b="1" dirty="0">
                <a:latin typeface="Adobe Myungjo Std M" panose="02020600000000000000" pitchFamily="18" charset="-128"/>
                <a:ea typeface="Adobe Myungjo Std M" panose="02020600000000000000" pitchFamily="18" charset="-128"/>
              </a:rPr>
              <a:t>.</a:t>
            </a:r>
            <a:endParaRPr lang="it-IT" sz="813" b="1" dirty="0">
              <a:solidFill>
                <a:srgbClr val="000000"/>
              </a:solidFill>
              <a:latin typeface="Adobe Myungjo Std M" panose="02020600000000000000" pitchFamily="18" charset="-128"/>
              <a:ea typeface="Adobe Myungjo Std M" panose="02020600000000000000" pitchFamily="18" charset="-128"/>
            </a:endParaRPr>
          </a:p>
        </p:txBody>
      </p:sp>
      <p:sp>
        <p:nvSpPr>
          <p:cNvPr id="11" name="Rectangle 1"/>
          <p:cNvSpPr>
            <a:spLocks noChangeArrowheads="1"/>
          </p:cNvSpPr>
          <p:nvPr/>
        </p:nvSpPr>
        <p:spPr bwMode="auto">
          <a:xfrm>
            <a:off x="2507289" y="2253182"/>
            <a:ext cx="1299909" cy="30008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975" b="1" dirty="0">
                <a:solidFill>
                  <a:srgbClr val="000000"/>
                </a:solidFill>
                <a:latin typeface="Adobe Myungjo Std M" panose="02020600000000000000" pitchFamily="18" charset="-128"/>
                <a:ea typeface="Adobe Myungjo Std M" panose="02020600000000000000" pitchFamily="18" charset="-128"/>
              </a:rPr>
              <a:t>ADELIO BOLLINI</a:t>
            </a:r>
          </a:p>
          <a:p>
            <a:pPr defTabSz="742969"/>
            <a:r>
              <a:rPr lang="it-IT" sz="975" b="1" dirty="0">
                <a:latin typeface="Adobe Myungjo Std M" panose="02020600000000000000" pitchFamily="18" charset="-128"/>
                <a:ea typeface="Adobe Myungjo Std M" panose="02020600000000000000" pitchFamily="18" charset="-128"/>
              </a:rPr>
              <a:t>.</a:t>
            </a:r>
            <a:endParaRPr lang="it-IT" sz="813" b="1" dirty="0">
              <a:solidFill>
                <a:srgbClr val="000000"/>
              </a:solidFill>
              <a:latin typeface="Adobe Myungjo Std M" panose="02020600000000000000" pitchFamily="18" charset="-128"/>
              <a:ea typeface="Adobe Myungjo Std M" panose="02020600000000000000" pitchFamily="18" charset="-128"/>
            </a:endParaRPr>
          </a:p>
        </p:txBody>
      </p:sp>
      <p:sp>
        <p:nvSpPr>
          <p:cNvPr id="12" name="Rectangle 1"/>
          <p:cNvSpPr>
            <a:spLocks noChangeArrowheads="1"/>
          </p:cNvSpPr>
          <p:nvPr/>
        </p:nvSpPr>
        <p:spPr bwMode="auto">
          <a:xfrm>
            <a:off x="4094673" y="2264387"/>
            <a:ext cx="1299909" cy="15004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975" b="1" dirty="0">
                <a:solidFill>
                  <a:srgbClr val="000000"/>
                </a:solidFill>
                <a:latin typeface="Adobe Myungjo Std M" panose="02020600000000000000" pitchFamily="18" charset="-128"/>
                <a:ea typeface="Adobe Myungjo Std M" panose="02020600000000000000" pitchFamily="18" charset="-128"/>
              </a:rPr>
              <a:t>ELISA RAVERA</a:t>
            </a:r>
          </a:p>
        </p:txBody>
      </p:sp>
      <p:sp>
        <p:nvSpPr>
          <p:cNvPr id="13" name="Rectangle 1"/>
          <p:cNvSpPr>
            <a:spLocks noChangeArrowheads="1"/>
          </p:cNvSpPr>
          <p:nvPr/>
        </p:nvSpPr>
        <p:spPr bwMode="auto">
          <a:xfrm>
            <a:off x="955622" y="4421664"/>
            <a:ext cx="1355756" cy="30008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975" dirty="0">
                <a:solidFill>
                  <a:srgbClr val="000000"/>
                </a:solidFill>
                <a:latin typeface="Adobe Myungjo Std M" panose="02020600000000000000" pitchFamily="18" charset="-128"/>
                <a:ea typeface="Adobe Myungjo Std M" panose="02020600000000000000" pitchFamily="18" charset="-128"/>
              </a:rPr>
              <a:t>Francesca Belcastro</a:t>
            </a:r>
          </a:p>
          <a:p>
            <a:pPr defTabSz="742969"/>
            <a:r>
              <a:rPr lang="it-IT" sz="975" dirty="0">
                <a:latin typeface="Adobe Myungjo Std M" panose="02020600000000000000" pitchFamily="18" charset="-128"/>
                <a:ea typeface="Adobe Myungjo Std M" panose="02020600000000000000" pitchFamily="18" charset="-128"/>
              </a:rPr>
              <a:t>.</a:t>
            </a:r>
            <a:endParaRPr lang="it-IT" sz="813" dirty="0">
              <a:solidFill>
                <a:srgbClr val="000000"/>
              </a:solidFill>
              <a:latin typeface="Adobe Myungjo Std M" panose="02020600000000000000" pitchFamily="18" charset="-128"/>
              <a:ea typeface="Adobe Myungjo Std M" panose="02020600000000000000" pitchFamily="18" charset="-128"/>
            </a:endParaRPr>
          </a:p>
        </p:txBody>
      </p:sp>
      <p:sp>
        <p:nvSpPr>
          <p:cNvPr id="14" name="Rectangle 1"/>
          <p:cNvSpPr>
            <a:spLocks noChangeArrowheads="1"/>
          </p:cNvSpPr>
          <p:nvPr/>
        </p:nvSpPr>
        <p:spPr bwMode="auto">
          <a:xfrm>
            <a:off x="2442994" y="4410456"/>
            <a:ext cx="1299909" cy="300082"/>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975" dirty="0">
                <a:solidFill>
                  <a:srgbClr val="000000"/>
                </a:solidFill>
                <a:latin typeface="Adobe Myungjo Std M" panose="02020600000000000000" pitchFamily="18" charset="-128"/>
                <a:ea typeface="Adobe Myungjo Std M" panose="02020600000000000000" pitchFamily="18" charset="-128"/>
              </a:rPr>
              <a:t>Veronica Demasi</a:t>
            </a:r>
          </a:p>
          <a:p>
            <a:pPr defTabSz="742969"/>
            <a:r>
              <a:rPr lang="it-IT" sz="975" dirty="0">
                <a:latin typeface="Adobe Myungjo Std M" panose="02020600000000000000" pitchFamily="18" charset="-128"/>
                <a:ea typeface="Adobe Myungjo Std M" panose="02020600000000000000" pitchFamily="18" charset="-128"/>
              </a:rPr>
              <a:t>.</a:t>
            </a:r>
            <a:endParaRPr lang="it-IT" sz="813" dirty="0">
              <a:solidFill>
                <a:srgbClr val="000000"/>
              </a:solidFill>
              <a:latin typeface="Adobe Myungjo Std M" panose="02020600000000000000" pitchFamily="18" charset="-128"/>
              <a:ea typeface="Adobe Myungjo Std M" panose="02020600000000000000" pitchFamily="18" charset="-128"/>
            </a:endParaRPr>
          </a:p>
        </p:txBody>
      </p:sp>
      <p:sp>
        <p:nvSpPr>
          <p:cNvPr id="15" name="Rectangle 1"/>
          <p:cNvSpPr>
            <a:spLocks noChangeArrowheads="1"/>
          </p:cNvSpPr>
          <p:nvPr/>
        </p:nvSpPr>
        <p:spPr bwMode="auto">
          <a:xfrm>
            <a:off x="3858931" y="4421664"/>
            <a:ext cx="1299909" cy="15004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69"/>
            <a:r>
              <a:rPr lang="it-IT" sz="975" dirty="0">
                <a:solidFill>
                  <a:srgbClr val="000000"/>
                </a:solidFill>
                <a:latin typeface="Adobe Myungjo Std M" panose="02020600000000000000" pitchFamily="18" charset="-128"/>
                <a:ea typeface="Adobe Myungjo Std M" panose="02020600000000000000" pitchFamily="18" charset="-128"/>
              </a:rPr>
              <a:t>Antonio </a:t>
            </a:r>
            <a:r>
              <a:rPr lang="it-IT" sz="975" dirty="0" err="1">
                <a:solidFill>
                  <a:srgbClr val="000000"/>
                </a:solidFill>
                <a:latin typeface="Adobe Myungjo Std M" panose="02020600000000000000" pitchFamily="18" charset="-128"/>
                <a:ea typeface="Adobe Myungjo Std M" panose="02020600000000000000" pitchFamily="18" charset="-128"/>
              </a:rPr>
              <a:t>Ioele</a:t>
            </a:r>
            <a:endParaRPr lang="it-IT" sz="975" dirty="0">
              <a:solidFill>
                <a:srgbClr val="000000"/>
              </a:solidFill>
              <a:latin typeface="Adobe Myungjo Std M" panose="02020600000000000000" pitchFamily="18" charset="-128"/>
              <a:ea typeface="Adobe Myungjo Std M" panose="02020600000000000000" pitchFamily="18" charset="-128"/>
            </a:endParaRPr>
          </a:p>
        </p:txBody>
      </p:sp>
      <p:sp>
        <p:nvSpPr>
          <p:cNvPr id="16" name="Rettangolo 15"/>
          <p:cNvSpPr/>
          <p:nvPr/>
        </p:nvSpPr>
        <p:spPr>
          <a:xfrm>
            <a:off x="546931" y="1899616"/>
            <a:ext cx="1832553" cy="317459"/>
          </a:xfrm>
          <a:prstGeom prst="rect">
            <a:avLst/>
          </a:prstGeom>
        </p:spPr>
        <p:txBody>
          <a:bodyPr wrap="none">
            <a:spAutoFit/>
          </a:bodyPr>
          <a:lstStyle/>
          <a:p>
            <a:pPr lvl="0" eaLnBrk="0" fontAlgn="base" hangingPunct="0">
              <a:spcBef>
                <a:spcPct val="0"/>
              </a:spcBef>
              <a:spcAft>
                <a:spcPct val="0"/>
              </a:spcAft>
            </a:pPr>
            <a:r>
              <a:rPr lang="it-IT" sz="1463" b="1" dirty="0">
                <a:solidFill>
                  <a:srgbClr val="725F54"/>
                </a:solidFill>
                <a:latin typeface="Adobe Myungjo Std M" panose="02020600000000000000" pitchFamily="18" charset="-128"/>
                <a:ea typeface="Adobe Myungjo Std M" panose="02020600000000000000" pitchFamily="18" charset="-128"/>
              </a:rPr>
              <a:t>THE FOUNDERS</a:t>
            </a:r>
          </a:p>
        </p:txBody>
      </p:sp>
      <p:sp>
        <p:nvSpPr>
          <p:cNvPr id="17" name="CasellaDiTesto 16"/>
          <p:cNvSpPr txBox="1"/>
          <p:nvPr/>
        </p:nvSpPr>
        <p:spPr>
          <a:xfrm>
            <a:off x="6036133" y="3500797"/>
            <a:ext cx="2924322" cy="2031325"/>
          </a:xfrm>
          <a:prstGeom prst="rect">
            <a:avLst/>
          </a:prstGeom>
          <a:solidFill>
            <a:schemeClr val="bg2">
              <a:lumMod val="75000"/>
            </a:schemeClr>
          </a:solidFill>
        </p:spPr>
        <p:txBody>
          <a:bodyPr wrap="square" rtlCol="0">
            <a:spAutoFit/>
          </a:bodyPr>
          <a:lstStyle/>
          <a:p>
            <a:r>
              <a:rPr lang="en-US" sz="1050" b="1" dirty="0" smtClean="0">
                <a:latin typeface="Adobe Myungjo Std M" panose="02020600000000000000" pitchFamily="18" charset="-128"/>
                <a:ea typeface="Adobe Myungjo Std M" panose="02020600000000000000" pitchFamily="18" charset="-128"/>
              </a:rPr>
              <a:t>SUPPORT TO THE PROFESSIONALS</a:t>
            </a:r>
            <a:r>
              <a:rPr lang="en-US" sz="1050" dirty="0" smtClean="0">
                <a:latin typeface="Adobe Myungjo Std M" panose="02020600000000000000" pitchFamily="18" charset="-128"/>
                <a:ea typeface="Adobe Myungjo Std M" panose="02020600000000000000" pitchFamily="18" charset="-128"/>
              </a:rPr>
              <a:t>:</a:t>
            </a:r>
          </a:p>
          <a:p>
            <a:endParaRPr lang="en-US" sz="1050" dirty="0" smtClean="0">
              <a:latin typeface="Adobe Myungjo Std M" panose="02020600000000000000" pitchFamily="18" charset="-128"/>
              <a:ea typeface="Adobe Myungjo Std M" panose="02020600000000000000" pitchFamily="18" charset="-128"/>
            </a:endParaRPr>
          </a:p>
          <a:p>
            <a:pPr marL="171450" indent="-171450">
              <a:lnSpc>
                <a:spcPct val="150000"/>
              </a:lnSpc>
              <a:buFont typeface="Wingdings" panose="05000000000000000000" pitchFamily="2" charset="2"/>
              <a:buChar char="§"/>
            </a:pPr>
            <a:r>
              <a:rPr lang="en-US" sz="1050" dirty="0" smtClean="0">
                <a:latin typeface="Adobe Myungjo Std M" panose="02020600000000000000" pitchFamily="18" charset="-128"/>
                <a:ea typeface="Adobe Myungjo Std M" panose="02020600000000000000" pitchFamily="18" charset="-128"/>
              </a:rPr>
              <a:t>Erika </a:t>
            </a:r>
            <a:r>
              <a:rPr lang="en-US" sz="1050" dirty="0" err="1" smtClean="0">
                <a:latin typeface="Adobe Myungjo Std M" panose="02020600000000000000" pitchFamily="18" charset="-128"/>
                <a:ea typeface="Adobe Myungjo Std M" panose="02020600000000000000" pitchFamily="18" charset="-128"/>
              </a:rPr>
              <a:t>Casati</a:t>
            </a:r>
            <a:r>
              <a:rPr lang="en-US" sz="1050" dirty="0" smtClean="0">
                <a:latin typeface="Adobe Myungjo Std M" panose="02020600000000000000" pitchFamily="18" charset="-128"/>
                <a:ea typeface="Adobe Myungjo Std M" panose="02020600000000000000" pitchFamily="18" charset="-128"/>
              </a:rPr>
              <a:t> </a:t>
            </a:r>
          </a:p>
          <a:p>
            <a:pPr marL="171450" indent="-171450">
              <a:lnSpc>
                <a:spcPct val="150000"/>
              </a:lnSpc>
              <a:buFont typeface="Wingdings" panose="05000000000000000000" pitchFamily="2" charset="2"/>
              <a:buChar char="§"/>
            </a:pPr>
            <a:r>
              <a:rPr lang="en-US" sz="1050" dirty="0" smtClean="0">
                <a:latin typeface="Adobe Myungjo Std M" panose="02020600000000000000" pitchFamily="18" charset="-128"/>
                <a:ea typeface="Adobe Myungjo Std M" panose="02020600000000000000" pitchFamily="18" charset="-128"/>
              </a:rPr>
              <a:t>Franco Donati</a:t>
            </a:r>
          </a:p>
          <a:p>
            <a:pPr marL="171450" indent="-171450">
              <a:lnSpc>
                <a:spcPct val="150000"/>
              </a:lnSpc>
              <a:buFont typeface="Wingdings" panose="05000000000000000000" pitchFamily="2" charset="2"/>
              <a:buChar char="§"/>
            </a:pPr>
            <a:r>
              <a:rPr lang="en-US" sz="1050" dirty="0" smtClean="0">
                <a:latin typeface="Adobe Myungjo Std M" panose="02020600000000000000" pitchFamily="18" charset="-128"/>
                <a:ea typeface="Adobe Myungjo Std M" panose="02020600000000000000" pitchFamily="18" charset="-128"/>
              </a:rPr>
              <a:t>Matteo Gatti – Auditor</a:t>
            </a:r>
          </a:p>
          <a:p>
            <a:pPr marL="171450" indent="-171450">
              <a:lnSpc>
                <a:spcPct val="150000"/>
              </a:lnSpc>
              <a:buFont typeface="Wingdings" panose="05000000000000000000" pitchFamily="2" charset="2"/>
              <a:buChar char="§"/>
            </a:pPr>
            <a:r>
              <a:rPr lang="en-US" sz="1050" dirty="0" smtClean="0">
                <a:latin typeface="Adobe Myungjo Std M" panose="02020600000000000000" pitchFamily="18" charset="-128"/>
                <a:ea typeface="Adobe Myungjo Std M" panose="02020600000000000000" pitchFamily="18" charset="-128"/>
              </a:rPr>
              <a:t>Flavia Girolamo</a:t>
            </a:r>
          </a:p>
          <a:p>
            <a:pPr marL="171450" indent="-171450">
              <a:lnSpc>
                <a:spcPct val="150000"/>
              </a:lnSpc>
              <a:buFont typeface="Wingdings" panose="05000000000000000000" pitchFamily="2" charset="2"/>
              <a:buChar char="§"/>
            </a:pPr>
            <a:r>
              <a:rPr lang="en-US" sz="1050" dirty="0" smtClean="0">
                <a:latin typeface="Adobe Myungjo Std M" panose="02020600000000000000" pitchFamily="18" charset="-128"/>
                <a:ea typeface="Adobe Myungjo Std M" panose="02020600000000000000" pitchFamily="18" charset="-128"/>
              </a:rPr>
              <a:t>Luca Merola</a:t>
            </a:r>
          </a:p>
          <a:p>
            <a:pPr marL="171450" indent="-171450">
              <a:lnSpc>
                <a:spcPct val="150000"/>
              </a:lnSpc>
              <a:buFont typeface="Wingdings" panose="05000000000000000000" pitchFamily="2" charset="2"/>
              <a:buChar char="§"/>
            </a:pPr>
            <a:r>
              <a:rPr lang="en-US" sz="1050" dirty="0" smtClean="0">
                <a:latin typeface="Adobe Myungjo Std M" panose="02020600000000000000" pitchFamily="18" charset="-128"/>
                <a:ea typeface="Adobe Myungjo Std M" panose="02020600000000000000" pitchFamily="18" charset="-128"/>
              </a:rPr>
              <a:t>Simona Rivolta</a:t>
            </a:r>
          </a:p>
          <a:p>
            <a:pPr marL="171450" indent="-171450">
              <a:buFontTx/>
              <a:buChar char="-"/>
            </a:pPr>
            <a:endParaRPr lang="en-US" sz="1050" dirty="0" smtClean="0">
              <a:latin typeface="Adobe Myungjo Std M" panose="02020600000000000000" pitchFamily="18" charset="-128"/>
              <a:ea typeface="Adobe Myungjo Std M" panose="02020600000000000000" pitchFamily="18" charset="-128"/>
            </a:endParaRPr>
          </a:p>
        </p:txBody>
      </p:sp>
      <p:sp>
        <p:nvSpPr>
          <p:cNvPr id="18" name="Rettangolo 17"/>
          <p:cNvSpPr/>
          <p:nvPr/>
        </p:nvSpPr>
        <p:spPr>
          <a:xfrm>
            <a:off x="6190087" y="2404494"/>
            <a:ext cx="2279791" cy="523220"/>
          </a:xfrm>
          <a:prstGeom prst="rect">
            <a:avLst/>
          </a:prstGeom>
        </p:spPr>
        <p:txBody>
          <a:bodyPr wrap="none">
            <a:spAutoFit/>
          </a:bodyPr>
          <a:lstStyle/>
          <a:p>
            <a:pPr lvl="0" eaLnBrk="0" fontAlgn="base" hangingPunct="0">
              <a:spcBef>
                <a:spcPct val="0"/>
              </a:spcBef>
              <a:spcAft>
                <a:spcPct val="0"/>
              </a:spcAft>
            </a:pPr>
            <a:r>
              <a:rPr lang="it-IT" sz="2800" b="1" dirty="0">
                <a:solidFill>
                  <a:srgbClr val="725F54"/>
                </a:solidFill>
                <a:latin typeface="Adobe Myungjo Std M" panose="02020600000000000000" pitchFamily="18" charset="-128"/>
                <a:ea typeface="Adobe Myungjo Std M" panose="02020600000000000000" pitchFamily="18" charset="-128"/>
              </a:rPr>
              <a:t>ABOUT US</a:t>
            </a:r>
          </a:p>
        </p:txBody>
      </p:sp>
      <p:sp>
        <p:nvSpPr>
          <p:cNvPr id="19" name="Rettangolo 18"/>
          <p:cNvSpPr/>
          <p:nvPr/>
        </p:nvSpPr>
        <p:spPr>
          <a:xfrm>
            <a:off x="546931" y="4090926"/>
            <a:ext cx="1829347" cy="317459"/>
          </a:xfrm>
          <a:prstGeom prst="rect">
            <a:avLst/>
          </a:prstGeom>
        </p:spPr>
        <p:txBody>
          <a:bodyPr wrap="none">
            <a:spAutoFit/>
          </a:bodyPr>
          <a:lstStyle/>
          <a:p>
            <a:pPr lvl="0" eaLnBrk="0" fontAlgn="base" hangingPunct="0">
              <a:spcBef>
                <a:spcPct val="0"/>
              </a:spcBef>
              <a:spcAft>
                <a:spcPct val="0"/>
              </a:spcAft>
            </a:pPr>
            <a:r>
              <a:rPr lang="it-IT" sz="1463" dirty="0">
                <a:solidFill>
                  <a:srgbClr val="725F54"/>
                </a:solidFill>
                <a:latin typeface="Adobe Myungjo Std M" panose="02020600000000000000" pitchFamily="18" charset="-128"/>
                <a:ea typeface="Adobe Myungjo Std M" panose="02020600000000000000" pitchFamily="18" charset="-128"/>
              </a:rPr>
              <a:t>The </a:t>
            </a:r>
            <a:r>
              <a:rPr lang="it-IT" sz="1463" dirty="0" err="1">
                <a:solidFill>
                  <a:srgbClr val="725F54"/>
                </a:solidFill>
                <a:latin typeface="Adobe Myungjo Std M" panose="02020600000000000000" pitchFamily="18" charset="-128"/>
                <a:ea typeface="Adobe Myungjo Std M" panose="02020600000000000000" pitchFamily="18" charset="-128"/>
              </a:rPr>
              <a:t>professionals</a:t>
            </a:r>
            <a:endParaRPr lang="it-IT" sz="1463" dirty="0">
              <a:solidFill>
                <a:srgbClr val="725F54"/>
              </a:solidFill>
              <a:latin typeface="Adobe Myungjo Std M" panose="02020600000000000000" pitchFamily="18" charset="-128"/>
              <a:ea typeface="Adobe Myungjo Std M" panose="02020600000000000000" pitchFamily="18" charset="-128"/>
            </a:endParaRPr>
          </a:p>
        </p:txBody>
      </p:sp>
      <p:sp>
        <p:nvSpPr>
          <p:cNvPr id="20" name="CasellaDiTesto 19"/>
          <p:cNvSpPr txBox="1"/>
          <p:nvPr/>
        </p:nvSpPr>
        <p:spPr>
          <a:xfrm>
            <a:off x="955620" y="5420034"/>
            <a:ext cx="1268296" cy="342530"/>
          </a:xfrm>
          <a:prstGeom prst="rect">
            <a:avLst/>
          </a:prstGeom>
          <a:noFill/>
        </p:spPr>
        <p:txBody>
          <a:bodyPr wrap="none" rtlCol="0">
            <a:spAutoFit/>
          </a:bodyPr>
          <a:lstStyle/>
          <a:p>
            <a:r>
              <a:rPr lang="it-IT" sz="813" dirty="0" err="1">
                <a:latin typeface="Adobe Myungjo Std M" panose="02020600000000000000" pitchFamily="18" charset="-128"/>
                <a:ea typeface="Adobe Myungjo Std M" panose="02020600000000000000" pitchFamily="18" charset="-128"/>
              </a:rPr>
              <a:t>Certified</a:t>
            </a:r>
            <a:r>
              <a:rPr lang="it-IT" sz="813" dirty="0">
                <a:latin typeface="Adobe Myungjo Std M" panose="02020600000000000000" pitchFamily="18" charset="-128"/>
                <a:ea typeface="Adobe Myungjo Std M" panose="02020600000000000000" pitchFamily="18" charset="-128"/>
              </a:rPr>
              <a:t> </a:t>
            </a:r>
            <a:r>
              <a:rPr lang="it-IT" sz="813" dirty="0" err="1">
                <a:latin typeface="Adobe Myungjo Std M" panose="02020600000000000000" pitchFamily="18" charset="-128"/>
                <a:ea typeface="Adobe Myungjo Std M" panose="02020600000000000000" pitchFamily="18" charset="-128"/>
              </a:rPr>
              <a:t>Accountant</a:t>
            </a:r>
            <a:r>
              <a:rPr lang="it-IT" sz="813" dirty="0">
                <a:latin typeface="Adobe Myungjo Std M" panose="02020600000000000000" pitchFamily="18" charset="-128"/>
                <a:ea typeface="Adobe Myungjo Std M" panose="02020600000000000000" pitchFamily="18" charset="-128"/>
              </a:rPr>
              <a:t> </a:t>
            </a:r>
          </a:p>
          <a:p>
            <a:pPr algn="ctr"/>
            <a:r>
              <a:rPr lang="it-IT" sz="813" dirty="0" err="1">
                <a:latin typeface="Adobe Myungjo Std M" panose="02020600000000000000" pitchFamily="18" charset="-128"/>
                <a:ea typeface="Adobe Myungjo Std M" panose="02020600000000000000" pitchFamily="18" charset="-128"/>
              </a:rPr>
              <a:t>Trainee</a:t>
            </a:r>
            <a:endParaRPr lang="it-IT" sz="813" dirty="0">
              <a:latin typeface="Adobe Myungjo Std M" panose="02020600000000000000" pitchFamily="18" charset="-128"/>
              <a:ea typeface="Adobe Myungjo Std M" panose="02020600000000000000" pitchFamily="18" charset="-128"/>
            </a:endParaRPr>
          </a:p>
        </p:txBody>
      </p:sp>
      <p:sp>
        <p:nvSpPr>
          <p:cNvPr id="21" name="CasellaDiTesto 20"/>
          <p:cNvSpPr txBox="1"/>
          <p:nvPr/>
        </p:nvSpPr>
        <p:spPr>
          <a:xfrm>
            <a:off x="2345861" y="5440968"/>
            <a:ext cx="1303562" cy="342530"/>
          </a:xfrm>
          <a:prstGeom prst="rect">
            <a:avLst/>
          </a:prstGeom>
          <a:noFill/>
        </p:spPr>
        <p:txBody>
          <a:bodyPr wrap="none" rtlCol="0">
            <a:spAutoFit/>
          </a:bodyPr>
          <a:lstStyle/>
          <a:p>
            <a:r>
              <a:rPr lang="it-IT" sz="813" dirty="0" err="1">
                <a:latin typeface="Adobe Myungjo Std M" panose="02020600000000000000" pitchFamily="18" charset="-128"/>
                <a:ea typeface="Adobe Myungjo Std M" panose="02020600000000000000" pitchFamily="18" charset="-128"/>
              </a:rPr>
              <a:t>Certified</a:t>
            </a:r>
            <a:r>
              <a:rPr lang="it-IT" sz="813" dirty="0">
                <a:latin typeface="Adobe Myungjo Std M" panose="02020600000000000000" pitchFamily="18" charset="-128"/>
                <a:ea typeface="Adobe Myungjo Std M" panose="02020600000000000000" pitchFamily="18" charset="-128"/>
              </a:rPr>
              <a:t> </a:t>
            </a:r>
            <a:r>
              <a:rPr lang="it-IT" sz="813" dirty="0" err="1">
                <a:latin typeface="Adobe Myungjo Std M" panose="02020600000000000000" pitchFamily="18" charset="-128"/>
                <a:ea typeface="Adobe Myungjo Std M" panose="02020600000000000000" pitchFamily="18" charset="-128"/>
              </a:rPr>
              <a:t>Accountant</a:t>
            </a:r>
            <a:r>
              <a:rPr lang="it-IT" sz="813" dirty="0">
                <a:latin typeface="Adobe Myungjo Std M" panose="02020600000000000000" pitchFamily="18" charset="-128"/>
                <a:ea typeface="Adobe Myungjo Std M" panose="02020600000000000000" pitchFamily="18" charset="-128"/>
              </a:rPr>
              <a:t>; </a:t>
            </a:r>
          </a:p>
          <a:p>
            <a:pPr algn="ctr"/>
            <a:r>
              <a:rPr lang="it-IT" sz="813" dirty="0">
                <a:latin typeface="Adobe Myungjo Std M" panose="02020600000000000000" pitchFamily="18" charset="-128"/>
                <a:ea typeface="Adobe Myungjo Std M" panose="02020600000000000000" pitchFamily="18" charset="-128"/>
              </a:rPr>
              <a:t>Auditor.</a:t>
            </a:r>
          </a:p>
        </p:txBody>
      </p:sp>
      <p:sp>
        <p:nvSpPr>
          <p:cNvPr id="22" name="CasellaDiTesto 21"/>
          <p:cNvSpPr txBox="1"/>
          <p:nvPr/>
        </p:nvSpPr>
        <p:spPr>
          <a:xfrm>
            <a:off x="3724755" y="5460200"/>
            <a:ext cx="1268297" cy="342530"/>
          </a:xfrm>
          <a:prstGeom prst="rect">
            <a:avLst/>
          </a:prstGeom>
          <a:noFill/>
        </p:spPr>
        <p:txBody>
          <a:bodyPr wrap="none" rtlCol="0">
            <a:spAutoFit/>
          </a:bodyPr>
          <a:lstStyle/>
          <a:p>
            <a:pPr algn="ctr"/>
            <a:r>
              <a:rPr lang="it-IT" sz="813" dirty="0" err="1">
                <a:latin typeface="Adobe Myungjo Std M" panose="02020600000000000000" pitchFamily="18" charset="-128"/>
                <a:ea typeface="Adobe Myungjo Std M" panose="02020600000000000000" pitchFamily="18" charset="-128"/>
              </a:rPr>
              <a:t>Certified</a:t>
            </a:r>
            <a:r>
              <a:rPr lang="it-IT" sz="813" dirty="0">
                <a:latin typeface="Adobe Myungjo Std M" panose="02020600000000000000" pitchFamily="18" charset="-128"/>
                <a:ea typeface="Adobe Myungjo Std M" panose="02020600000000000000" pitchFamily="18" charset="-128"/>
              </a:rPr>
              <a:t> </a:t>
            </a:r>
            <a:r>
              <a:rPr lang="it-IT" sz="813" dirty="0" err="1">
                <a:latin typeface="Adobe Myungjo Std M" panose="02020600000000000000" pitchFamily="18" charset="-128"/>
                <a:ea typeface="Adobe Myungjo Std M" panose="02020600000000000000" pitchFamily="18" charset="-128"/>
              </a:rPr>
              <a:t>Accountant</a:t>
            </a:r>
            <a:r>
              <a:rPr lang="it-IT" sz="813" dirty="0">
                <a:latin typeface="Adobe Myungjo Std M" panose="02020600000000000000" pitchFamily="18" charset="-128"/>
                <a:ea typeface="Adobe Myungjo Std M" panose="02020600000000000000" pitchFamily="18" charset="-128"/>
              </a:rPr>
              <a:t>;</a:t>
            </a:r>
          </a:p>
          <a:p>
            <a:pPr algn="ctr"/>
            <a:r>
              <a:rPr lang="it-IT" sz="813" dirty="0">
                <a:latin typeface="Adobe Myungjo Std M" panose="02020600000000000000" pitchFamily="18" charset="-128"/>
                <a:ea typeface="Adobe Myungjo Std M" panose="02020600000000000000" pitchFamily="18" charset="-128"/>
              </a:rPr>
              <a:t> Auditor.</a:t>
            </a:r>
          </a:p>
        </p:txBody>
      </p:sp>
      <p:sp>
        <p:nvSpPr>
          <p:cNvPr id="23" name="CasellaDiTesto 22"/>
          <p:cNvSpPr txBox="1"/>
          <p:nvPr/>
        </p:nvSpPr>
        <p:spPr>
          <a:xfrm>
            <a:off x="683793" y="3350902"/>
            <a:ext cx="1661032" cy="354841"/>
          </a:xfrm>
          <a:prstGeom prst="rect">
            <a:avLst/>
          </a:prstGeom>
          <a:noFill/>
        </p:spPr>
        <p:txBody>
          <a:bodyPr wrap="none" rtlCol="0">
            <a:spAutoFit/>
          </a:bodyPr>
          <a:lstStyle/>
          <a:p>
            <a:pPr algn="ctr"/>
            <a:r>
              <a:rPr lang="en-US" sz="853" dirty="0">
                <a:latin typeface="Adobe Myungjo Std M" panose="02020600000000000000" pitchFamily="18" charset="-128"/>
                <a:ea typeface="Adobe Myungjo Std M" panose="02020600000000000000" pitchFamily="18" charset="-128"/>
              </a:rPr>
              <a:t>Certified Business Advisor </a:t>
            </a:r>
          </a:p>
          <a:p>
            <a:pPr algn="ctr"/>
            <a:r>
              <a:rPr lang="en-US" sz="853" dirty="0">
                <a:latin typeface="Adobe Myungjo Std M" panose="02020600000000000000" pitchFamily="18" charset="-128"/>
                <a:ea typeface="Adobe Myungjo Std M" panose="02020600000000000000" pitchFamily="18" charset="-128"/>
              </a:rPr>
              <a:t>and Accountant; Auditor.</a:t>
            </a:r>
            <a:endParaRPr lang="it-IT" sz="853" dirty="0">
              <a:latin typeface="Adobe Myungjo Std M" panose="02020600000000000000" pitchFamily="18" charset="-128"/>
              <a:ea typeface="Adobe Myungjo Std M" panose="02020600000000000000" pitchFamily="18" charset="-128"/>
            </a:endParaRPr>
          </a:p>
        </p:txBody>
      </p:sp>
      <p:sp>
        <p:nvSpPr>
          <p:cNvPr id="24" name="CasellaDiTesto 23"/>
          <p:cNvSpPr txBox="1"/>
          <p:nvPr/>
        </p:nvSpPr>
        <p:spPr>
          <a:xfrm>
            <a:off x="2318445" y="3360673"/>
            <a:ext cx="1661032" cy="354841"/>
          </a:xfrm>
          <a:prstGeom prst="rect">
            <a:avLst/>
          </a:prstGeom>
          <a:noFill/>
        </p:spPr>
        <p:txBody>
          <a:bodyPr wrap="none" rtlCol="0">
            <a:spAutoFit/>
          </a:bodyPr>
          <a:lstStyle/>
          <a:p>
            <a:pPr algn="ctr"/>
            <a:r>
              <a:rPr lang="en-US" sz="853" dirty="0">
                <a:latin typeface="Adobe Myungjo Std M" panose="02020600000000000000" pitchFamily="18" charset="-128"/>
                <a:ea typeface="Adobe Myungjo Std M" panose="02020600000000000000" pitchFamily="18" charset="-128"/>
              </a:rPr>
              <a:t>Certified Business Advisor </a:t>
            </a:r>
          </a:p>
          <a:p>
            <a:pPr algn="ctr"/>
            <a:r>
              <a:rPr lang="en-US" sz="853" dirty="0">
                <a:latin typeface="Adobe Myungjo Std M" panose="02020600000000000000" pitchFamily="18" charset="-128"/>
                <a:ea typeface="Adobe Myungjo Std M" panose="02020600000000000000" pitchFamily="18" charset="-128"/>
              </a:rPr>
              <a:t>and Accountant; Auditor.</a:t>
            </a:r>
            <a:endParaRPr lang="it-IT" sz="853" dirty="0">
              <a:latin typeface="Adobe Myungjo Std M" panose="02020600000000000000" pitchFamily="18" charset="-128"/>
              <a:ea typeface="Adobe Myungjo Std M" panose="02020600000000000000" pitchFamily="18" charset="-128"/>
            </a:endParaRPr>
          </a:p>
        </p:txBody>
      </p:sp>
      <p:sp>
        <p:nvSpPr>
          <p:cNvPr id="25" name="CasellaDiTesto 24"/>
          <p:cNvSpPr txBox="1"/>
          <p:nvPr/>
        </p:nvSpPr>
        <p:spPr>
          <a:xfrm>
            <a:off x="3872451" y="3384008"/>
            <a:ext cx="1661032" cy="354841"/>
          </a:xfrm>
          <a:prstGeom prst="rect">
            <a:avLst/>
          </a:prstGeom>
          <a:noFill/>
        </p:spPr>
        <p:txBody>
          <a:bodyPr wrap="none" rtlCol="0">
            <a:spAutoFit/>
          </a:bodyPr>
          <a:lstStyle/>
          <a:p>
            <a:pPr algn="ctr"/>
            <a:r>
              <a:rPr lang="en-US" sz="853" dirty="0">
                <a:latin typeface="Adobe Myungjo Std M" panose="02020600000000000000" pitchFamily="18" charset="-128"/>
                <a:ea typeface="Adobe Myungjo Std M" panose="02020600000000000000" pitchFamily="18" charset="-128"/>
              </a:rPr>
              <a:t>Certified Business Advisor </a:t>
            </a:r>
          </a:p>
          <a:p>
            <a:pPr algn="ctr"/>
            <a:r>
              <a:rPr lang="en-US" sz="853" dirty="0">
                <a:latin typeface="Adobe Myungjo Std M" panose="02020600000000000000" pitchFamily="18" charset="-128"/>
                <a:ea typeface="Adobe Myungjo Std M" panose="02020600000000000000" pitchFamily="18" charset="-128"/>
              </a:rPr>
              <a:t>and Accountant; Auditor.</a:t>
            </a:r>
            <a:endParaRPr lang="it-IT" sz="853" dirty="0">
              <a:latin typeface="Adobe Myungjo Std M" panose="02020600000000000000" pitchFamily="18" charset="-128"/>
              <a:ea typeface="Adobe Myungjo Std M" panose="02020600000000000000" pitchFamily="18" charset="-128"/>
            </a:endParaRPr>
          </a:p>
        </p:txBody>
      </p:sp>
    </p:spTree>
    <p:extLst>
      <p:ext uri="{BB962C8B-B14F-4D97-AF65-F5344CB8AC3E}">
        <p14:creationId xmlns:p14="http://schemas.microsoft.com/office/powerpoint/2010/main" val="1183699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pic>
        <p:nvPicPr>
          <p:cNvPr id="12" name="Immagine 11"/>
          <p:cNvPicPr>
            <a:picLocks noChangeAspect="1"/>
          </p:cNvPicPr>
          <p:nvPr/>
        </p:nvPicPr>
        <p:blipFill rotWithShape="1">
          <a:blip r:embed="rId4">
            <a:duotone>
              <a:prstClr val="black"/>
              <a:schemeClr val="tx2">
                <a:tint val="45000"/>
                <a:satMod val="400000"/>
              </a:schemeClr>
            </a:duotone>
          </a:blip>
          <a:srcRect l="37449" t="25300" r="42885" b="37171"/>
          <a:stretch/>
        </p:blipFill>
        <p:spPr>
          <a:xfrm>
            <a:off x="659460" y="2770518"/>
            <a:ext cx="1418601" cy="1273396"/>
          </a:xfrm>
          <a:prstGeom prst="rect">
            <a:avLst/>
          </a:prstGeom>
        </p:spPr>
      </p:pic>
      <p:sp>
        <p:nvSpPr>
          <p:cNvPr id="13" name="Rectangle 1"/>
          <p:cNvSpPr>
            <a:spLocks noChangeArrowheads="1"/>
          </p:cNvSpPr>
          <p:nvPr/>
        </p:nvSpPr>
        <p:spPr bwMode="auto">
          <a:xfrm>
            <a:off x="2580830" y="1906857"/>
            <a:ext cx="7217464" cy="4362733"/>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900" dirty="0" smtClean="0">
                <a:latin typeface="Adobe Myungjo Std M" panose="02020600000000000000" pitchFamily="18" charset="-128"/>
                <a:ea typeface="Adobe Myungjo Std M" panose="02020600000000000000" pitchFamily="18" charset="-128"/>
              </a:rPr>
              <a:t>He earned a degree in Business Economics from the Sacred Heart Catholic University in Milan, where he has been a Business Lecturer since 2002. After graduation, he began his professional career in various accounting firms, working his way up through the ranks until he was named partner. In 2007 he was one of the founders of Studio Silver </a:t>
            </a:r>
            <a:r>
              <a:rPr lang="en-US" sz="900" dirty="0" err="1" smtClean="0">
                <a:latin typeface="Adobe Myungjo Std M" panose="02020600000000000000" pitchFamily="18" charset="-128"/>
                <a:ea typeface="Adobe Myungjo Std M" panose="02020600000000000000" pitchFamily="18" charset="-128"/>
              </a:rPr>
              <a:t>Bollini</a:t>
            </a:r>
            <a:r>
              <a:rPr lang="en-US" sz="900" dirty="0" smtClean="0">
                <a:latin typeface="Adobe Myungjo Std M" panose="02020600000000000000" pitchFamily="18" charset="-128"/>
                <a:ea typeface="Adobe Myungjo Std M" panose="02020600000000000000" pitchFamily="18" charset="-128"/>
              </a:rPr>
              <a:t> </a:t>
            </a:r>
            <a:r>
              <a:rPr lang="en-US" sz="900" dirty="0" err="1" smtClean="0">
                <a:latin typeface="Adobe Myungjo Std M" panose="02020600000000000000" pitchFamily="18" charset="-128"/>
                <a:ea typeface="Adobe Myungjo Std M" panose="02020600000000000000" pitchFamily="18" charset="-128"/>
              </a:rPr>
              <a:t>Ravera</a:t>
            </a:r>
            <a:r>
              <a:rPr lang="en-US" sz="900" dirty="0" smtClean="0">
                <a:latin typeface="Adobe Myungjo Std M" panose="02020600000000000000" pitchFamily="18" charset="-128"/>
                <a:ea typeface="Adobe Myungjo Std M" panose="02020600000000000000" pitchFamily="18" charset="-128"/>
              </a:rPr>
              <a:t> &amp; Partners in Milan.</a:t>
            </a:r>
          </a:p>
          <a:p>
            <a:pPr>
              <a:lnSpc>
                <a:spcPct val="150000"/>
              </a:lnSpc>
            </a:pPr>
            <a:endParaRPr lang="en-US" sz="900" dirty="0" smtClean="0">
              <a:latin typeface="Adobe Myungjo Std M" panose="02020600000000000000" pitchFamily="18" charset="-128"/>
              <a:ea typeface="Adobe Myungjo Std M" panose="02020600000000000000" pitchFamily="18" charset="-128"/>
            </a:endParaRPr>
          </a:p>
          <a:p>
            <a:pPr>
              <a:lnSpc>
                <a:spcPct val="150000"/>
              </a:lnSpc>
            </a:pPr>
            <a:r>
              <a:rPr lang="en-US" sz="900" dirty="0" smtClean="0">
                <a:latin typeface="Adobe Myungjo Std M" panose="02020600000000000000" pitchFamily="18" charset="-128"/>
                <a:ea typeface="Adobe Myungjo Std M" panose="02020600000000000000" pitchFamily="18" charset="-128"/>
              </a:rPr>
              <a:t>In the past, he has collaborated with financial publications including Il Sole 24 Ore and Milano </a:t>
            </a:r>
            <a:r>
              <a:rPr lang="en-US" sz="900" dirty="0" err="1" smtClean="0">
                <a:latin typeface="Adobe Myungjo Std M" panose="02020600000000000000" pitchFamily="18" charset="-128"/>
                <a:ea typeface="Adobe Myungjo Std M" panose="02020600000000000000" pitchFamily="18" charset="-128"/>
              </a:rPr>
              <a:t>Finanza</a:t>
            </a:r>
            <a:r>
              <a:rPr lang="en-US" sz="900" dirty="0" smtClean="0">
                <a:latin typeface="Adobe Myungjo Std M" panose="02020600000000000000" pitchFamily="18" charset="-128"/>
                <a:ea typeface="Adobe Myungjo Std M" panose="02020600000000000000" pitchFamily="18" charset="-128"/>
              </a:rPr>
              <a:t>, and with the Internationalization Commission of Enterprises of </a:t>
            </a:r>
            <a:r>
              <a:rPr lang="en-US" sz="900" dirty="0" err="1" smtClean="0">
                <a:latin typeface="Adobe Myungjo Std M" panose="02020600000000000000" pitchFamily="18" charset="-128"/>
                <a:ea typeface="Adobe Myungjo Std M" panose="02020600000000000000" pitchFamily="18" charset="-128"/>
              </a:rPr>
              <a:t>Assolombarda</a:t>
            </a:r>
            <a:r>
              <a:rPr lang="en-US" sz="900" dirty="0" smtClean="0">
                <a:latin typeface="Adobe Myungjo Std M" panose="02020600000000000000" pitchFamily="18" charset="-128"/>
                <a:ea typeface="Adobe Myungjo Std M" panose="02020600000000000000" pitchFamily="18" charset="-128"/>
              </a:rPr>
              <a:t>- Group of Young Entrepreneurs. In 2008 he was one of the founders of </a:t>
            </a:r>
            <a:r>
              <a:rPr lang="en-US" sz="900" dirty="0" err="1" smtClean="0">
                <a:latin typeface="Adobe Myungjo Std M" panose="02020600000000000000" pitchFamily="18" charset="-128"/>
                <a:ea typeface="Adobe Myungjo Std M" panose="02020600000000000000" pitchFamily="18" charset="-128"/>
              </a:rPr>
              <a:t>Synesia</a:t>
            </a:r>
            <a:r>
              <a:rPr lang="en-US" sz="900" dirty="0" smtClean="0">
                <a:latin typeface="Adobe Myungjo Std M" panose="02020600000000000000" pitchFamily="18" charset="-128"/>
                <a:ea typeface="Adobe Myungjo Std M" panose="02020600000000000000" pitchFamily="18" charset="-128"/>
              </a:rPr>
              <a:t>, a network of professionals in the field of Branding &amp; Naming, with expertise in brand evaluation.</a:t>
            </a:r>
          </a:p>
          <a:p>
            <a:pPr>
              <a:lnSpc>
                <a:spcPct val="150000"/>
              </a:lnSpc>
            </a:pPr>
            <a:endParaRPr lang="en-US" sz="900" dirty="0" smtClean="0">
              <a:latin typeface="Adobe Myungjo Std M" panose="02020600000000000000" pitchFamily="18" charset="-128"/>
              <a:ea typeface="Adobe Myungjo Std M" panose="02020600000000000000" pitchFamily="18" charset="-128"/>
            </a:endParaRPr>
          </a:p>
          <a:p>
            <a:pPr>
              <a:lnSpc>
                <a:spcPct val="150000"/>
              </a:lnSpc>
            </a:pPr>
            <a:r>
              <a:rPr lang="en-US" sz="900" dirty="0" smtClean="0">
                <a:latin typeface="Adobe Myungjo Std M" panose="02020600000000000000" pitchFamily="18" charset="-128"/>
                <a:ea typeface="Adobe Myungjo Std M" panose="02020600000000000000" pitchFamily="18" charset="-128"/>
              </a:rPr>
              <a:t>He assists both his Italian and foreign clients by offering advice and support in relation to Italian tax law and when dealing with foreign tax laws. He has experience in the field of extraordinary financial transactions and corporate </a:t>
            </a:r>
            <a:r>
              <a:rPr lang="en-US" sz="900" dirty="0" err="1" smtClean="0">
                <a:latin typeface="Adobe Myungjo Std M" panose="02020600000000000000" pitchFamily="18" charset="-128"/>
                <a:ea typeface="Adobe Myungjo Std M" panose="02020600000000000000" pitchFamily="18" charset="-128"/>
              </a:rPr>
              <a:t>reorganisations</a:t>
            </a:r>
            <a:r>
              <a:rPr lang="en-US" sz="900" dirty="0" smtClean="0">
                <a:latin typeface="Adobe Myungjo Std M" panose="02020600000000000000" pitchFamily="18" charset="-128"/>
                <a:ea typeface="Adobe Myungjo Std M" panose="02020600000000000000" pitchFamily="18" charset="-128"/>
              </a:rPr>
              <a:t>. In addition to traditional tax and corporate and tax consultancy, he offers professional advice in the following areas:</a:t>
            </a:r>
          </a:p>
          <a:p>
            <a:pPr>
              <a:lnSpc>
                <a:spcPct val="150000"/>
              </a:lnSpc>
            </a:pPr>
            <a:endParaRPr lang="en-US" sz="900" dirty="0" smtClean="0">
              <a:latin typeface="Adobe Myungjo Std M" panose="02020600000000000000" pitchFamily="18" charset="-128"/>
              <a:ea typeface="Adobe Myungjo Std M" panose="02020600000000000000" pitchFamily="18" charset="-128"/>
            </a:endParaRPr>
          </a:p>
          <a:p>
            <a:pPr>
              <a:lnSpc>
                <a:spcPct val="150000"/>
              </a:lnSpc>
            </a:pPr>
            <a:r>
              <a:rPr lang="en-US" sz="900" b="1" dirty="0" smtClean="0">
                <a:latin typeface="Adobe Myungjo Std M" panose="02020600000000000000" pitchFamily="18" charset="-128"/>
                <a:ea typeface="Adobe Myungjo Std M" panose="02020600000000000000" pitchFamily="18" charset="-128"/>
              </a:rPr>
              <a:t>M&amp;A and corporate restructuring</a:t>
            </a:r>
            <a:r>
              <a:rPr lang="en-US" sz="900" dirty="0" smtClean="0">
                <a:latin typeface="Adobe Myungjo Std M" panose="02020600000000000000" pitchFamily="18" charset="-128"/>
                <a:ea typeface="Adobe Myungjo Std M" panose="02020600000000000000" pitchFamily="18" charset="-128"/>
              </a:rPr>
              <a:t>: in Italy, he is a member of the TMA/ Turnaround Management Association – the international association of interim managers, professionals and funds operating in the field of corporate restructuring;</a:t>
            </a:r>
          </a:p>
          <a:p>
            <a:pPr>
              <a:lnSpc>
                <a:spcPct val="150000"/>
              </a:lnSpc>
            </a:pPr>
            <a:r>
              <a:rPr lang="en-US" sz="900" b="1" dirty="0" smtClean="0">
                <a:latin typeface="Adobe Myungjo Std M" panose="02020600000000000000" pitchFamily="18" charset="-128"/>
                <a:ea typeface="Adobe Myungjo Std M" panose="02020600000000000000" pitchFamily="18" charset="-128"/>
              </a:rPr>
              <a:t>Corporate </a:t>
            </a:r>
            <a:r>
              <a:rPr lang="en-US" sz="900" b="1" dirty="0" err="1" smtClean="0">
                <a:latin typeface="Adobe Myungjo Std M" panose="02020600000000000000" pitchFamily="18" charset="-128"/>
                <a:ea typeface="Adobe Myungjo Std M" panose="02020600000000000000" pitchFamily="18" charset="-128"/>
              </a:rPr>
              <a:t>internationalisation</a:t>
            </a:r>
            <a:r>
              <a:rPr lang="en-US" sz="900" dirty="0" smtClean="0">
                <a:latin typeface="Adobe Myungjo Std M" panose="02020600000000000000" pitchFamily="18" charset="-128"/>
                <a:ea typeface="Adobe Myungjo Std M" panose="02020600000000000000" pitchFamily="18" charset="-128"/>
              </a:rPr>
              <a:t>: he is a member of the </a:t>
            </a:r>
            <a:r>
              <a:rPr lang="en-US" sz="900" dirty="0" err="1" smtClean="0">
                <a:latin typeface="Adobe Myungjo Std M" panose="02020600000000000000" pitchFamily="18" charset="-128"/>
                <a:ea typeface="Adobe Myungjo Std M" panose="02020600000000000000" pitchFamily="18" charset="-128"/>
              </a:rPr>
              <a:t>Internationalisation</a:t>
            </a:r>
            <a:r>
              <a:rPr lang="en-US" sz="900" dirty="0" smtClean="0">
                <a:latin typeface="Adobe Myungjo Std M" panose="02020600000000000000" pitchFamily="18" charset="-128"/>
                <a:ea typeface="Adobe Myungjo Std M" panose="02020600000000000000" pitchFamily="18" charset="-128"/>
              </a:rPr>
              <a:t> Commission of the Board of Accountants - delegate for business networks;</a:t>
            </a:r>
          </a:p>
          <a:p>
            <a:pPr>
              <a:lnSpc>
                <a:spcPct val="150000"/>
              </a:lnSpc>
            </a:pPr>
            <a:r>
              <a:rPr lang="en-US" sz="900" b="1" dirty="0" smtClean="0">
                <a:latin typeface="Adobe Myungjo Std M" panose="02020600000000000000" pitchFamily="18" charset="-128"/>
                <a:ea typeface="Adobe Myungjo Std M" panose="02020600000000000000" pitchFamily="18" charset="-128"/>
              </a:rPr>
              <a:t>Generational transfers </a:t>
            </a:r>
            <a:r>
              <a:rPr lang="en-US" sz="900" dirty="0" smtClean="0">
                <a:latin typeface="Adobe Myungjo Std M" panose="02020600000000000000" pitchFamily="18" charset="-128"/>
                <a:ea typeface="Adobe Myungjo Std M" panose="02020600000000000000" pitchFamily="18" charset="-128"/>
              </a:rPr>
              <a:t>and the protection of assets, in relation to personal and corporate assets;</a:t>
            </a:r>
          </a:p>
          <a:p>
            <a:pPr>
              <a:lnSpc>
                <a:spcPct val="150000"/>
              </a:lnSpc>
            </a:pPr>
            <a:r>
              <a:rPr lang="en-US" sz="900" dirty="0" smtClean="0">
                <a:latin typeface="Adobe Myungjo Std M" panose="02020600000000000000" pitchFamily="18" charset="-128"/>
                <a:ea typeface="Adobe Myungjo Std M" panose="02020600000000000000" pitchFamily="18" charset="-128"/>
              </a:rPr>
              <a:t>Collaborates on the launch of </a:t>
            </a:r>
            <a:r>
              <a:rPr lang="en-US" sz="900" b="1" dirty="0" smtClean="0">
                <a:latin typeface="Adobe Myungjo Std M" panose="02020600000000000000" pitchFamily="18" charset="-128"/>
                <a:ea typeface="Adobe Myungjo Std M" panose="02020600000000000000" pitchFamily="18" charset="-128"/>
              </a:rPr>
              <a:t>start-up incubators </a:t>
            </a:r>
            <a:r>
              <a:rPr lang="en-US" sz="900" dirty="0" smtClean="0">
                <a:latin typeface="Adobe Myungjo Std M" panose="02020600000000000000" pitchFamily="18" charset="-128"/>
                <a:ea typeface="Adobe Myungjo Std M" panose="02020600000000000000" pitchFamily="18" charset="-128"/>
              </a:rPr>
              <a:t>in the field of industrial patents and advanced technologies.</a:t>
            </a:r>
          </a:p>
          <a:p>
            <a:pPr>
              <a:lnSpc>
                <a:spcPct val="150000"/>
              </a:lnSpc>
            </a:pPr>
            <a:r>
              <a:rPr lang="en-US" sz="900" b="1" dirty="0" smtClean="0">
                <a:latin typeface="Adobe Myungjo Std M" panose="02020600000000000000" pitchFamily="18" charset="-128"/>
                <a:ea typeface="Adobe Myungjo Std M" panose="02020600000000000000" pitchFamily="18" charset="-128"/>
              </a:rPr>
              <a:t>Accredited</a:t>
            </a:r>
            <a:r>
              <a:rPr lang="en-US" sz="900" dirty="0" smtClean="0">
                <a:latin typeface="Adobe Myungjo Std M" panose="02020600000000000000" pitchFamily="18" charset="-128"/>
                <a:ea typeface="Adobe Myungjo Std M" panose="02020600000000000000" pitchFamily="18" charset="-128"/>
              </a:rPr>
              <a:t> through: INVEST in LOMBARDY of Promos; The British Chamber of Italy; the Business Office of the Embassy of Sweden; the French Chamber of Commerce and the Italian-Brazilian Chamber of Commerce.</a:t>
            </a:r>
          </a:p>
          <a:p>
            <a:pPr>
              <a:lnSpc>
                <a:spcPct val="150000"/>
              </a:lnSpc>
            </a:pPr>
            <a:endParaRPr lang="en-US" sz="900" dirty="0" smtClean="0">
              <a:latin typeface="Adobe Myungjo Std M" panose="02020600000000000000" pitchFamily="18" charset="-128"/>
              <a:ea typeface="Adobe Myungjo Std M" panose="02020600000000000000" pitchFamily="18" charset="-128"/>
            </a:endParaRPr>
          </a:p>
          <a:p>
            <a:pPr>
              <a:lnSpc>
                <a:spcPct val="150000"/>
              </a:lnSpc>
            </a:pPr>
            <a:r>
              <a:rPr lang="en-US" sz="900" dirty="0" smtClean="0">
                <a:latin typeface="Adobe Myungjo Std M" panose="02020600000000000000" pitchFamily="18" charset="-128"/>
                <a:ea typeface="Adobe Myungjo Std M" panose="02020600000000000000" pitchFamily="18" charset="-128"/>
              </a:rPr>
              <a:t>He collaborates with both industrial and financial institutions.</a:t>
            </a:r>
          </a:p>
        </p:txBody>
      </p:sp>
      <p:sp>
        <p:nvSpPr>
          <p:cNvPr id="14" name="CasellaDiTesto 13"/>
          <p:cNvSpPr txBox="1"/>
          <p:nvPr/>
        </p:nvSpPr>
        <p:spPr>
          <a:xfrm>
            <a:off x="230734" y="2047244"/>
            <a:ext cx="2284600" cy="646331"/>
          </a:xfrm>
          <a:prstGeom prst="rect">
            <a:avLst/>
          </a:prstGeom>
          <a:noFill/>
        </p:spPr>
        <p:txBody>
          <a:bodyPr wrap="none" rtlCol="0">
            <a:spAutoFit/>
          </a:bodyPr>
          <a:lstStyle/>
          <a:p>
            <a:pPr lvl="0"/>
            <a:r>
              <a:rPr lang="en-US" b="1" dirty="0" smtClean="0">
                <a:solidFill>
                  <a:srgbClr val="000000"/>
                </a:solidFill>
                <a:latin typeface="Adobe Myungjo Std M" panose="02020600000000000000" pitchFamily="18" charset="-128"/>
                <a:ea typeface="Adobe Myungjo Std M" panose="02020600000000000000" pitchFamily="18" charset="-128"/>
              </a:rPr>
              <a:t>ADELIO BOLLINI</a:t>
            </a:r>
          </a:p>
          <a:p>
            <a:endParaRPr lang="it-IT" dirty="0"/>
          </a:p>
        </p:txBody>
      </p:sp>
      <p:sp>
        <p:nvSpPr>
          <p:cNvPr id="15" name="CasellaDiTesto 14"/>
          <p:cNvSpPr txBox="1"/>
          <p:nvPr/>
        </p:nvSpPr>
        <p:spPr>
          <a:xfrm>
            <a:off x="0" y="4325188"/>
            <a:ext cx="2686120" cy="877163"/>
          </a:xfrm>
          <a:prstGeom prst="rect">
            <a:avLst/>
          </a:prstGeom>
          <a:noFill/>
        </p:spPr>
        <p:txBody>
          <a:bodyPr wrap="none" rtlCol="0">
            <a:spAutoFit/>
          </a:bodyPr>
          <a:lstStyle/>
          <a:p>
            <a:pPr lvl="0" algn="ctr"/>
            <a:r>
              <a:rPr lang="en-US" sz="1100" b="1" dirty="0" smtClean="0">
                <a:solidFill>
                  <a:srgbClr val="725F54"/>
                </a:solidFill>
                <a:latin typeface="Adobe Myungjo Std M" panose="02020600000000000000" pitchFamily="18" charset="-128"/>
                <a:ea typeface="Adobe Myungjo Std M" panose="02020600000000000000" pitchFamily="18" charset="-128"/>
              </a:rPr>
              <a:t>CERTIFIED BUSINESS</a:t>
            </a:r>
          </a:p>
          <a:p>
            <a:pPr lvl="0" algn="ctr"/>
            <a:r>
              <a:rPr lang="en-US" sz="1100" b="1" dirty="0" smtClean="0">
                <a:solidFill>
                  <a:srgbClr val="725F54"/>
                </a:solidFill>
                <a:latin typeface="Adobe Myungjo Std M" panose="02020600000000000000" pitchFamily="18" charset="-128"/>
                <a:ea typeface="Adobe Myungjo Std M" panose="02020600000000000000" pitchFamily="18" charset="-128"/>
              </a:rPr>
              <a:t>ADVISOR AND ACCOUNTANT </a:t>
            </a:r>
          </a:p>
          <a:p>
            <a:pPr lvl="0" algn="ctr"/>
            <a:r>
              <a:rPr lang="en-US" sz="1100" b="1" dirty="0" smtClean="0">
                <a:solidFill>
                  <a:srgbClr val="725F54"/>
                </a:solidFill>
                <a:latin typeface="Adobe Myungjo Std M" panose="02020600000000000000" pitchFamily="18" charset="-128"/>
                <a:ea typeface="Adobe Myungjo Std M" panose="02020600000000000000" pitchFamily="18" charset="-128"/>
              </a:rPr>
              <a:t>AUDITOR </a:t>
            </a:r>
          </a:p>
          <a:p>
            <a:endParaRPr lang="it-IT" dirty="0"/>
          </a:p>
        </p:txBody>
      </p:sp>
    </p:spTree>
    <p:extLst>
      <p:ext uri="{BB962C8B-B14F-4D97-AF65-F5344CB8AC3E}">
        <p14:creationId xmlns:p14="http://schemas.microsoft.com/office/powerpoint/2010/main" val="142737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9934" y="2184517"/>
            <a:ext cx="7156138" cy="3735638"/>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CORPORATE AND BUSINESS</a:t>
            </a:r>
          </a:p>
          <a:p>
            <a:pPr lvl="0"/>
            <a:r>
              <a:rPr lang="en-US" sz="1050" b="1" dirty="0">
                <a:solidFill>
                  <a:srgbClr val="000000"/>
                </a:solidFill>
                <a:latin typeface="Adobe Myungjo Std M" panose="02020600000000000000" pitchFamily="18" charset="-128"/>
                <a:ea typeface="Adobe Myungjo Std M" panose="02020600000000000000" pitchFamily="18" charset="-128"/>
              </a:rPr>
              <a:t> </a:t>
            </a:r>
            <a:endParaRPr lang="en-US" sz="1000" b="1" dirty="0">
              <a:solidFill>
                <a:srgbClr val="000000"/>
              </a:solidFill>
              <a:latin typeface="Adobe Myungjo Std M" panose="02020600000000000000" pitchFamily="18" charset="-128"/>
              <a:ea typeface="Adobe Myungjo Std M" panose="02020600000000000000" pitchFamily="18" charset="-128"/>
            </a:endParaRPr>
          </a:p>
          <a:p>
            <a:pPr>
              <a:lnSpc>
                <a:spcPct val="150000"/>
              </a:lnSpc>
            </a:pPr>
            <a:r>
              <a:rPr lang="en-US" sz="1050" dirty="0">
                <a:latin typeface="Adobe Myungjo Std M" panose="02020600000000000000" pitchFamily="18" charset="-128"/>
                <a:ea typeface="Adobe Myungjo Std M" panose="02020600000000000000" pitchFamily="18" charset="-128"/>
              </a:rPr>
              <a:t>In particular, the firm provides assistance to companies in relation to:</a:t>
            </a:r>
          </a:p>
          <a:p>
            <a:pPr>
              <a:lnSpc>
                <a:spcPct val="150000"/>
              </a:lnSpc>
            </a:pPr>
            <a:endParaRPr lang="en-US" sz="900" dirty="0">
              <a:latin typeface="Adobe Myungjo Std M" panose="02020600000000000000" pitchFamily="18" charset="-128"/>
              <a:ea typeface="Adobe Myungjo Std M" panose="02020600000000000000" pitchFamily="18" charset="-128"/>
            </a:endParaRP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Planning the selection of the best corporate structure in order to maximize tax efficiency and governance</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Incorporation of businesses, the preparation of deeds of incorporation, bylaws and shareholder agreements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with corporate financial transactions: mergers, demergers, real estate spin-offs, conversions, transfers, transfer of stocks and shares, transfer and acquisition of companies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Preparation of annual budgets, consolidated and periodical financial statements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Outsourcing administration and accounting services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Corporate domiciliation and tax representation</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Corporate ratings</a:t>
            </a:r>
          </a:p>
          <a:p>
            <a:pPr lvl="1">
              <a:lnSpc>
                <a:spcPct val="150000"/>
              </a:lnSpc>
            </a:pPr>
            <a:r>
              <a:rPr lang="en-US" sz="1050" dirty="0">
                <a:latin typeface="Adobe Myungjo Std M" panose="02020600000000000000" pitchFamily="18" charset="-128"/>
                <a:ea typeface="Adobe Myungjo Std M" panose="02020600000000000000" pitchFamily="18" charset="-128"/>
              </a:rPr>
              <a:t>• Tax &amp; legal due diligence</a:t>
            </a:r>
          </a:p>
          <a:p>
            <a:pPr lvl="1">
              <a:lnSpc>
                <a:spcPct val="150000"/>
              </a:lnSpc>
            </a:pPr>
            <a:r>
              <a:rPr lang="en-US" sz="1050" dirty="0">
                <a:latin typeface="Adobe Myungjo Std M" panose="02020600000000000000" pitchFamily="18" charset="-128"/>
                <a:ea typeface="Adobe Myungjo Std M" panose="02020600000000000000" pitchFamily="18" charset="-128"/>
              </a:rPr>
              <a:t>• Financial statement analysis</a:t>
            </a:r>
          </a:p>
          <a:p>
            <a:pPr lvl="1">
              <a:lnSpc>
                <a:spcPct val="150000"/>
              </a:lnSpc>
            </a:pPr>
            <a:r>
              <a:rPr lang="en-US" sz="1050" dirty="0">
                <a:latin typeface="Adobe Myungjo Std M" panose="02020600000000000000" pitchFamily="18" charset="-128"/>
                <a:ea typeface="Adobe Myungjo Std M" panose="02020600000000000000" pitchFamily="18" charset="-128"/>
              </a:rPr>
              <a:t>• Preparation of Business Plans / Industrial Plans</a:t>
            </a:r>
          </a:p>
          <a:p>
            <a:pPr lvl="1">
              <a:lnSpc>
                <a:spcPct val="150000"/>
              </a:lnSpc>
            </a:pPr>
            <a:r>
              <a:rPr lang="en-US" sz="1050" dirty="0">
                <a:latin typeface="Adobe Myungjo Std M" panose="02020600000000000000" pitchFamily="18" charset="-128"/>
                <a:ea typeface="Adobe Myungjo Std M" panose="02020600000000000000" pitchFamily="18" charset="-128"/>
              </a:rPr>
              <a:t>• Management control and </a:t>
            </a:r>
            <a:r>
              <a:rPr lang="en-US" sz="1050" dirty="0" err="1">
                <a:latin typeface="Adobe Myungjo Std M" panose="02020600000000000000" pitchFamily="18" charset="-128"/>
                <a:ea typeface="Adobe Myungjo Std M" panose="02020600000000000000" pitchFamily="18" charset="-128"/>
              </a:rPr>
              <a:t>organisation</a:t>
            </a:r>
            <a:endParaRPr lang="en-US" sz="1050" dirty="0">
              <a:latin typeface="Adobe Myungjo Std M" panose="02020600000000000000" pitchFamily="18" charset="-128"/>
              <a:ea typeface="Adobe Myungjo Std M" panose="02020600000000000000" pitchFamily="18" charset="-128"/>
            </a:endParaRP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25951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613801" y="2420288"/>
            <a:ext cx="7588770" cy="2342949"/>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CORPORATE RESTRUCTURING AND TURNAROUNDS DEBT RESTRUCTURING</a:t>
            </a:r>
          </a:p>
          <a:p>
            <a:pPr lvl="0"/>
            <a:endParaRPr lang="en-US" sz="1400" b="1" dirty="0">
              <a:solidFill>
                <a:srgbClr val="000000"/>
              </a:solidFill>
              <a:latin typeface="Adobe Myungjo Std M" panose="02020600000000000000" pitchFamily="18" charset="-128"/>
              <a:ea typeface="Adobe Myungjo Std M" panose="02020600000000000000" pitchFamily="18" charset="-128"/>
            </a:endParaRPr>
          </a:p>
          <a:p>
            <a:pPr lvl="0"/>
            <a:r>
              <a:rPr lang="en-US" sz="1400" b="1" dirty="0">
                <a:solidFill>
                  <a:srgbClr val="000000"/>
                </a:solidFill>
                <a:latin typeface="Adobe Myungjo Std M" panose="02020600000000000000" pitchFamily="18" charset="-128"/>
                <a:ea typeface="Adobe Myungjo Std M" panose="02020600000000000000" pitchFamily="18" charset="-128"/>
              </a:rPr>
              <a:t> </a:t>
            </a:r>
          </a:p>
          <a:p>
            <a:pPr marL="139306" indent="-139306">
              <a:lnSpc>
                <a:spcPct val="150000"/>
              </a:lnSpc>
              <a:buFont typeface="Wingdings" panose="05000000000000000000" pitchFamily="2" charset="2"/>
              <a:buChar char="§"/>
            </a:pPr>
            <a:r>
              <a:rPr lang="en-US" sz="1050" dirty="0">
                <a:solidFill>
                  <a:srgbClr val="000000"/>
                </a:solidFill>
                <a:latin typeface="Adobe Myungjo Std M" panose="02020600000000000000" pitchFamily="18" charset="-128"/>
                <a:ea typeface="Adobe Myungjo Std M" panose="02020600000000000000" pitchFamily="18" charset="-128"/>
              </a:rPr>
              <a:t>Interventions to support entrepreneurs and management in corporate restructuring transactions for the renewal of the </a:t>
            </a:r>
            <a:r>
              <a:rPr lang="en-US" sz="1050" dirty="0" err="1">
                <a:solidFill>
                  <a:srgbClr val="000000"/>
                </a:solidFill>
                <a:latin typeface="Adobe Myungjo Std M" panose="02020600000000000000" pitchFamily="18" charset="-128"/>
                <a:ea typeface="Adobe Myungjo Std M" panose="02020600000000000000" pitchFamily="18" charset="-128"/>
              </a:rPr>
              <a:t>organisational</a:t>
            </a:r>
            <a:r>
              <a:rPr lang="en-US" sz="1050" dirty="0">
                <a:solidFill>
                  <a:srgbClr val="000000"/>
                </a:solidFill>
                <a:latin typeface="Adobe Myungjo Std M" panose="02020600000000000000" pitchFamily="18" charset="-128"/>
                <a:ea typeface="Adobe Myungjo Std M" panose="02020600000000000000" pitchFamily="18" charset="-128"/>
              </a:rPr>
              <a:t> structure and financial position of the company,</a:t>
            </a:r>
          </a:p>
          <a:p>
            <a:pPr marL="139306" indent="-139306">
              <a:lnSpc>
                <a:spcPct val="150000"/>
              </a:lnSpc>
              <a:buFont typeface="Wingdings" panose="05000000000000000000" pitchFamily="2" charset="2"/>
              <a:buChar char="§"/>
            </a:pPr>
            <a:r>
              <a:rPr lang="en-US" sz="1050" dirty="0">
                <a:solidFill>
                  <a:srgbClr val="000000"/>
                </a:solidFill>
                <a:latin typeface="Adobe Myungjo Std M" panose="02020600000000000000" pitchFamily="18" charset="-128"/>
                <a:ea typeface="Adobe Myungjo Std M" panose="02020600000000000000" pitchFamily="18" charset="-128"/>
              </a:rPr>
              <a:t>Interventions to improve profitability and business efficiency even in emergency and crisis situations, for the transformation and upgrading of the business.</a:t>
            </a:r>
          </a:p>
          <a:p>
            <a:pPr marL="139306" indent="-139306">
              <a:lnSpc>
                <a:spcPct val="150000"/>
              </a:lnSpc>
              <a:buFont typeface="Wingdings" panose="05000000000000000000" pitchFamily="2" charset="2"/>
              <a:buChar char="§"/>
            </a:pPr>
            <a:r>
              <a:rPr lang="en-US" sz="1050" dirty="0">
                <a:solidFill>
                  <a:srgbClr val="000000"/>
                </a:solidFill>
                <a:latin typeface="Adobe Myungjo Std M" panose="02020600000000000000" pitchFamily="18" charset="-128"/>
                <a:ea typeface="Adobe Myungjo Std M" panose="02020600000000000000" pitchFamily="18" charset="-128"/>
              </a:rPr>
              <a:t>Debt restructuring assistance for companies with an unbalanced financial structure, even during moments of crisis, as part of debt renegotiation operations, when managing relationships with banks, creditors and lenders and searching for new financial resources.</a:t>
            </a:r>
            <a:endParaRPr lang="en-US" sz="1050" dirty="0">
              <a:latin typeface="Adobe Myungjo Std M" panose="02020600000000000000" pitchFamily="18" charset="-128"/>
              <a:ea typeface="Adobe Myungjo Std M" panose="02020600000000000000" pitchFamily="18" charset="-128"/>
            </a:endParaRP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382282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9933" y="2284197"/>
            <a:ext cx="7156138" cy="277383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INSOLVENCY AND BANKRUPTCY LAW</a:t>
            </a:r>
          </a:p>
          <a:p>
            <a:pPr lvl="0"/>
            <a:endParaRPr lang="en-US" sz="1400" b="1" dirty="0">
              <a:solidFill>
                <a:srgbClr val="000000"/>
              </a:solidFill>
              <a:latin typeface="Adobe Myungjo Std M" panose="02020600000000000000" pitchFamily="18" charset="-128"/>
              <a:ea typeface="Adobe Myungjo Std M" panose="02020600000000000000" pitchFamily="18" charset="-128"/>
            </a:endParaRPr>
          </a:p>
          <a:p>
            <a:pPr lvl="0"/>
            <a:r>
              <a:rPr lang="en-US" sz="1050" b="1" dirty="0">
                <a:solidFill>
                  <a:srgbClr val="000000"/>
                </a:solidFill>
                <a:latin typeface="Adobe Myungjo Std M" panose="02020600000000000000" pitchFamily="18" charset="-128"/>
                <a:ea typeface="Adobe Myungjo Std M" panose="02020600000000000000" pitchFamily="18" charset="-128"/>
              </a:rPr>
              <a:t>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Providing assistance during pre-insolvency proceeding and when requesting access to bankruptcy proceedings.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Assignment of judicial appointments.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with every aspect of insolvency proceedings and with every phase of the bankruptcy process.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Certified </a:t>
            </a:r>
            <a:r>
              <a:rPr lang="en-US" sz="1050" dirty="0" err="1">
                <a:latin typeface="Adobe Myungjo Std M" panose="02020600000000000000" pitchFamily="18" charset="-128"/>
                <a:ea typeface="Adobe Myungjo Std M" panose="02020600000000000000" pitchFamily="18" charset="-128"/>
              </a:rPr>
              <a:t>reorganisation</a:t>
            </a:r>
            <a:r>
              <a:rPr lang="en-US" sz="1050" dirty="0">
                <a:latin typeface="Adobe Myungjo Std M" panose="02020600000000000000" pitchFamily="18" charset="-128"/>
                <a:ea typeface="Adobe Myungjo Std M" panose="02020600000000000000" pitchFamily="18" charset="-128"/>
              </a:rPr>
              <a:t> plans pursuant to art. 67 of Italian Bankruptcy Law, debt restructuring agreements pursuant to art. 182a of Italian Bankruptcy Law, arrangements with creditors, in relation to both liquidation and continuity, pursuant to Articles. 161 and 169 of Italian Bankruptcy Law and tax transactions pursuant to art. 182b of Italian Bankruptcy Law.</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Also offering consultation services in the realm of extra-judicial transactions.</a:t>
            </a: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4285875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939934" y="1941524"/>
            <a:ext cx="7475539" cy="4255011"/>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FINANCIAL AND TAX PLANNING</a:t>
            </a:r>
          </a:p>
          <a:p>
            <a:pPr lvl="0"/>
            <a:endParaRPr lang="en-US" sz="1050" b="1" dirty="0">
              <a:solidFill>
                <a:srgbClr val="000000"/>
              </a:solidFill>
              <a:latin typeface="Adobe Myungjo Std M" panose="02020600000000000000" pitchFamily="18" charset="-128"/>
              <a:ea typeface="Adobe Myungjo Std M" panose="02020600000000000000" pitchFamily="18" charset="-128"/>
            </a:endParaRPr>
          </a:p>
          <a:p>
            <a:pPr>
              <a:lnSpc>
                <a:spcPct val="150000"/>
              </a:lnSpc>
            </a:pPr>
            <a:r>
              <a:rPr lang="en-US" sz="1050" dirty="0" err="1">
                <a:latin typeface="Adobe Myungjo Std M" panose="02020600000000000000" pitchFamily="18" charset="-128"/>
                <a:ea typeface="Adobe Myungjo Std M" panose="02020600000000000000" pitchFamily="18" charset="-128"/>
              </a:rPr>
              <a:t>Reorganisation</a:t>
            </a:r>
            <a:r>
              <a:rPr lang="en-US" sz="1050" dirty="0">
                <a:latin typeface="Adobe Myungjo Std M" panose="02020600000000000000" pitchFamily="18" charset="-128"/>
                <a:ea typeface="Adobe Myungjo Std M" panose="02020600000000000000" pitchFamily="18" charset="-128"/>
              </a:rPr>
              <a:t> and restructuring of corporate groups: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Tax planning strategies in corporate groups;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with the selection of the best </a:t>
            </a:r>
            <a:r>
              <a:rPr lang="en-US" sz="1050" dirty="0" err="1">
                <a:latin typeface="Adobe Myungjo Std M" panose="02020600000000000000" pitchFamily="18" charset="-128"/>
                <a:ea typeface="Adobe Myungjo Std M" panose="02020600000000000000" pitchFamily="18" charset="-128"/>
              </a:rPr>
              <a:t>localisation</a:t>
            </a:r>
            <a:r>
              <a:rPr lang="en-US" sz="1050" dirty="0">
                <a:latin typeface="Adobe Myungjo Std M" panose="02020600000000000000" pitchFamily="18" charset="-128"/>
                <a:ea typeface="Adobe Myungjo Std M" panose="02020600000000000000" pitchFamily="18" charset="-128"/>
              </a:rPr>
              <a:t> company in order to maximize tax efficiency;</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in the establishment and management of foreign companies;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Advice and assistance for Italian entrepreneurs in foreign markets;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Advice and assistance for foreign operators with operations in Italy, also through foreign agents in Italy;</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Check-up in the field of transfer pricing;</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Preparation of periodic reports for foreign parent companies;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Tax Rulings.</a:t>
            </a:r>
          </a:p>
          <a:p>
            <a:pPr>
              <a:lnSpc>
                <a:spcPct val="150000"/>
              </a:lnSpc>
            </a:pPr>
            <a:endParaRPr lang="en-US" sz="1050" dirty="0">
              <a:latin typeface="Adobe Myungjo Std M" panose="02020600000000000000" pitchFamily="18" charset="-128"/>
              <a:ea typeface="Adobe Myungjo Std M" panose="02020600000000000000" pitchFamily="18" charset="-128"/>
            </a:endParaRP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Assisting clients in relations with banks and other lenders, and in the search for financial and/or industrial partners.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Development of business plans for the launch of new initiatives, for the analysis of the prospects for managerial and / or structural changes and temporal forecasts in the short to medium (3-5 years) and long term.</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Assistance with the operations of Start-up Incubators, including the management of relations with Business Angels and Venture Capital.</a:t>
            </a: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105556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2000"/>
            <a:ext cx="9906000" cy="6866288"/>
            <a:chOff x="0" y="2000"/>
            <a:chExt cx="9906000" cy="6866288"/>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83006" b="71486"/>
            <a:stretch/>
          </p:blipFill>
          <p:spPr>
            <a:xfrm>
              <a:off x="0" y="2000"/>
              <a:ext cx="9906000" cy="1593057"/>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31161" r="31250" b="84092"/>
            <a:stretch/>
          </p:blipFill>
          <p:spPr>
            <a:xfrm>
              <a:off x="3491402" y="189139"/>
              <a:ext cx="2923196" cy="888764"/>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7963" r="95446"/>
            <a:stretch/>
          </p:blipFill>
          <p:spPr>
            <a:xfrm>
              <a:off x="0" y="1553380"/>
              <a:ext cx="9906000" cy="5023080"/>
            </a:xfrm>
            <a:prstGeom prst="rect">
              <a:avLst/>
            </a:prstGeom>
          </p:spPr>
        </p:pic>
        <p:sp>
          <p:nvSpPr>
            <p:cNvPr id="7" name="Rettangolo 6"/>
            <p:cNvSpPr/>
            <p:nvPr/>
          </p:nvSpPr>
          <p:spPr>
            <a:xfrm>
              <a:off x="0" y="6557343"/>
              <a:ext cx="9906000" cy="310945"/>
            </a:xfrm>
            <a:prstGeom prst="rect">
              <a:avLst/>
            </a:prstGeom>
            <a:solidFill>
              <a:srgbClr val="7C67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it-IT" sz="1463"/>
            </a:p>
          </p:txBody>
        </p:sp>
        <p:sp>
          <p:nvSpPr>
            <p:cNvPr id="8" name="CasellaDiTesto 7"/>
            <p:cNvSpPr txBox="1"/>
            <p:nvPr/>
          </p:nvSpPr>
          <p:spPr>
            <a:xfrm>
              <a:off x="36277" y="6576460"/>
              <a:ext cx="9725740" cy="267446"/>
            </a:xfrm>
            <a:prstGeom prst="rect">
              <a:avLst/>
            </a:prstGeom>
            <a:noFill/>
          </p:spPr>
          <p:txBody>
            <a:bodyPr wrap="none" rtlCol="0">
              <a:spAutoFit/>
            </a:bodyPr>
            <a:lstStyle/>
            <a:p>
              <a:pPr algn="ctr"/>
              <a:r>
                <a:rPr lang="it-IT" sz="975" b="1" dirty="0">
                  <a:solidFill>
                    <a:schemeClr val="bg1"/>
                  </a:solidFill>
                  <a:latin typeface="Adobe Arabic" panose="02040503050201020203" pitchFamily="18" charset="-78"/>
                  <a:cs typeface="Adobe Arabic" panose="02040503050201020203" pitchFamily="18" charset="-78"/>
                </a:rPr>
                <a:t>STUDIO ARGENTO BOLLINI RAVERA &amp; PARTNERS                                                                            - </a:t>
              </a:r>
              <a:r>
                <a:rPr lang="it-IT" sz="1138" dirty="0" smtClean="0">
                  <a:solidFill>
                    <a:schemeClr val="bg1"/>
                  </a:solidFill>
                  <a:latin typeface="Adobe Arabic" panose="02040503050201020203" pitchFamily="18" charset="-78"/>
                  <a:cs typeface="Adobe Arabic" panose="02040503050201020203" pitchFamily="18" charset="-78"/>
                </a:rPr>
                <a:t>www.abrpartners.eu  </a:t>
              </a:r>
              <a:r>
                <a:rPr lang="it-IT" sz="975" dirty="0">
                  <a:solidFill>
                    <a:schemeClr val="bg1"/>
                  </a:solidFill>
                  <a:latin typeface="Adobe Arabic" panose="02040503050201020203" pitchFamily="18" charset="-78"/>
                  <a:cs typeface="Adobe Arabic" panose="02040503050201020203" pitchFamily="18" charset="-78"/>
                </a:rPr>
                <a:t>-                                                                                                                                  Via </a:t>
              </a:r>
              <a:r>
                <a:rPr lang="it-IT" sz="975" dirty="0" err="1">
                  <a:solidFill>
                    <a:schemeClr val="bg1"/>
                  </a:solidFill>
                  <a:latin typeface="Adobe Arabic" panose="02040503050201020203" pitchFamily="18" charset="-78"/>
                  <a:cs typeface="Adobe Arabic" panose="02040503050201020203" pitchFamily="18" charset="-78"/>
                </a:rPr>
                <a:t>Durini</a:t>
              </a:r>
              <a:r>
                <a:rPr lang="it-IT" sz="975" dirty="0">
                  <a:solidFill>
                    <a:schemeClr val="bg1"/>
                  </a:solidFill>
                  <a:latin typeface="Adobe Arabic" panose="02040503050201020203" pitchFamily="18" charset="-78"/>
                  <a:cs typeface="Adobe Arabic" panose="02040503050201020203" pitchFamily="18" charset="-78"/>
                </a:rPr>
                <a:t>, 27 - 20122 Milano - </a:t>
              </a:r>
              <a:r>
                <a:rPr lang="it-IT" sz="975" dirty="0" err="1">
                  <a:solidFill>
                    <a:schemeClr val="bg1"/>
                  </a:solidFill>
                  <a:latin typeface="Adobe Arabic" panose="02040503050201020203" pitchFamily="18" charset="-78"/>
                  <a:cs typeface="Adobe Arabic" panose="02040503050201020203" pitchFamily="18" charset="-78"/>
                </a:rPr>
                <a:t>Italy</a:t>
              </a:r>
              <a:endParaRPr lang="it-IT" sz="975" dirty="0">
                <a:solidFill>
                  <a:schemeClr val="bg1"/>
                </a:solidFill>
                <a:latin typeface="Adobe Arabic" panose="02040503050201020203" pitchFamily="18" charset="-78"/>
                <a:cs typeface="Adobe Arabic" panose="02040503050201020203" pitchFamily="18" charset="-78"/>
              </a:endParaRPr>
            </a:p>
          </p:txBody>
        </p:sp>
      </p:grpSp>
      <p:sp>
        <p:nvSpPr>
          <p:cNvPr id="10" name="Rectangle 1"/>
          <p:cNvSpPr>
            <a:spLocks noChangeArrowheads="1"/>
          </p:cNvSpPr>
          <p:nvPr/>
        </p:nvSpPr>
        <p:spPr bwMode="auto">
          <a:xfrm>
            <a:off x="487110" y="2324592"/>
            <a:ext cx="7608961" cy="2693045"/>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400" b="1" dirty="0">
                <a:solidFill>
                  <a:srgbClr val="000000"/>
                </a:solidFill>
                <a:latin typeface="Adobe Myungjo Std M" panose="02020600000000000000" pitchFamily="18" charset="-128"/>
                <a:ea typeface="Adobe Myungjo Std M" panose="02020600000000000000" pitchFamily="18" charset="-128"/>
              </a:rPr>
              <a:t>ASSISTING INVESTORS WITH EXTRAORDINARY FINANCIAL TRANSACTIONS</a:t>
            </a:r>
          </a:p>
          <a:p>
            <a:pPr lvl="0"/>
            <a:endParaRPr lang="en-US" sz="1400" b="1" dirty="0">
              <a:solidFill>
                <a:srgbClr val="000000"/>
              </a:solidFill>
              <a:latin typeface="Adobe Myungjo Std M" panose="02020600000000000000" pitchFamily="18" charset="-128"/>
              <a:ea typeface="Adobe Myungjo Std M" panose="02020600000000000000" pitchFamily="18" charset="-128"/>
            </a:endParaRPr>
          </a:p>
          <a:p>
            <a:pPr lvl="0"/>
            <a:endParaRPr lang="en-US" sz="1050" b="1" dirty="0">
              <a:solidFill>
                <a:srgbClr val="000000"/>
              </a:solidFill>
              <a:latin typeface="Adobe Myungjo Std M" panose="02020600000000000000" pitchFamily="18" charset="-128"/>
              <a:ea typeface="Adobe Myungjo Std M" panose="02020600000000000000" pitchFamily="18" charset="-128"/>
            </a:endParaRPr>
          </a:p>
          <a:p>
            <a:pPr lvl="0"/>
            <a:endParaRPr lang="en-US" sz="1050" b="1" dirty="0">
              <a:solidFill>
                <a:srgbClr val="000000"/>
              </a:solidFill>
              <a:latin typeface="Adobe Myungjo Std M" panose="02020600000000000000" pitchFamily="18" charset="-128"/>
              <a:ea typeface="Adobe Myungjo Std M" panose="02020600000000000000" pitchFamily="18" charset="-128"/>
            </a:endParaRP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Advisory and contractual consultation services for Private Equity transaction;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Advice for the start-up and development phase, the preparation of feasibility studies and business plans;</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Planning strategies for the generational transfers of corporations, with the potential involvement of financial investors and industrial partners;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Valuation of companies and shareholdings, intangibles assets and brand evaluation;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Accounting due diligence, tax and legal services;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Verification of procedures for the management of direct and indirect taxation;  </a:t>
            </a:r>
          </a:p>
          <a:p>
            <a:pPr marL="139306" indent="-139306">
              <a:lnSpc>
                <a:spcPct val="150000"/>
              </a:lnSpc>
              <a:buFont typeface="Wingdings" panose="05000000000000000000" pitchFamily="2" charset="2"/>
              <a:buChar char="§"/>
            </a:pPr>
            <a:r>
              <a:rPr lang="en-US" sz="1050" dirty="0">
                <a:latin typeface="Adobe Myungjo Std M" panose="02020600000000000000" pitchFamily="18" charset="-128"/>
                <a:ea typeface="Adobe Myungjo Std M" panose="02020600000000000000" pitchFamily="18" charset="-128"/>
              </a:rPr>
              <a:t>Search for industrial and financial partners in fund raising activities.</a:t>
            </a:r>
          </a:p>
        </p:txBody>
      </p:sp>
      <p:sp>
        <p:nvSpPr>
          <p:cNvPr id="11" name="Rettangolo 10"/>
          <p:cNvSpPr/>
          <p:nvPr/>
        </p:nvSpPr>
        <p:spPr>
          <a:xfrm rot="5400000">
            <a:off x="7490047" y="3853782"/>
            <a:ext cx="3021981" cy="369332"/>
          </a:xfrm>
          <a:prstGeom prst="rect">
            <a:avLst/>
          </a:prstGeom>
        </p:spPr>
        <p:txBody>
          <a:bodyPr wrap="none">
            <a:spAutoFit/>
          </a:bodyPr>
          <a:lstStyle/>
          <a:p>
            <a:pPr lvl="0" eaLnBrk="0" fontAlgn="base" hangingPunct="0">
              <a:spcBef>
                <a:spcPct val="0"/>
              </a:spcBef>
              <a:spcAft>
                <a:spcPct val="0"/>
              </a:spcAft>
            </a:pPr>
            <a:r>
              <a:rPr lang="it-IT" b="1" dirty="0">
                <a:solidFill>
                  <a:srgbClr val="725F54"/>
                </a:solidFill>
                <a:latin typeface="Adobe Myungjo Std M" panose="02020600000000000000" pitchFamily="18" charset="-128"/>
                <a:ea typeface="Adobe Myungjo Std M" panose="02020600000000000000" pitchFamily="18" charset="-128"/>
              </a:rPr>
              <a:t>AREAS OF EXPERTISE</a:t>
            </a:r>
          </a:p>
        </p:txBody>
      </p:sp>
    </p:spTree>
    <p:extLst>
      <p:ext uri="{BB962C8B-B14F-4D97-AF65-F5344CB8AC3E}">
        <p14:creationId xmlns:p14="http://schemas.microsoft.com/office/powerpoint/2010/main" val="3158205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2739</TotalTime>
  <Words>1714</Words>
  <Application>Microsoft Office PowerPoint</Application>
  <PresentationFormat>A4 (21x29,7 cm)</PresentationFormat>
  <Paragraphs>194</Paragraphs>
  <Slides>13</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Adobe Myungjo Std M</vt:lpstr>
      <vt:lpstr>Adobe Arabic</vt:lpstr>
      <vt:lpstr>Arial</vt:lpstr>
      <vt:lpstr>Calibri</vt:lpstr>
      <vt:lpstr>Calibri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donati</dc:creator>
  <cp:lastModifiedBy>Adelio</cp:lastModifiedBy>
  <cp:revision>24</cp:revision>
  <cp:lastPrinted>2014-10-03T08:02:49Z</cp:lastPrinted>
  <dcterms:created xsi:type="dcterms:W3CDTF">2014-10-01T09:42:22Z</dcterms:created>
  <dcterms:modified xsi:type="dcterms:W3CDTF">2014-10-03T10:52:38Z</dcterms:modified>
</cp:coreProperties>
</file>